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0"/>
  </p:handoutMasterIdLst>
  <p:sldIdLst>
    <p:sldId id="256" r:id="rId2"/>
    <p:sldId id="270" r:id="rId3"/>
    <p:sldId id="271" r:id="rId4"/>
    <p:sldId id="274" r:id="rId5"/>
    <p:sldId id="276" r:id="rId6"/>
    <p:sldId id="277" r:id="rId7"/>
    <p:sldId id="288" r:id="rId8"/>
    <p:sldId id="272" r:id="rId9"/>
    <p:sldId id="273" r:id="rId10"/>
    <p:sldId id="278" r:id="rId11"/>
    <p:sldId id="287" r:id="rId12"/>
    <p:sldId id="280" r:id="rId13"/>
    <p:sldId id="281" r:id="rId14"/>
    <p:sldId id="282" r:id="rId15"/>
    <p:sldId id="283" r:id="rId16"/>
    <p:sldId id="279" r:id="rId17"/>
    <p:sldId id="284" r:id="rId18"/>
    <p:sldId id="286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1174C-1EBF-44B1-ABA2-CE91E0BC7F86}" type="datetimeFigureOut">
              <a:rPr lang="es-CL" smtClean="0"/>
              <a:t>02-08-2019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C413F-D006-480B-B68D-47D7CB69B4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966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813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813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813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4814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814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814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814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814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814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grpSp>
        <p:nvGrpSpPr>
          <p:cNvPr id="4814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814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814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814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4815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815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815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815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815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815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sp>
        <p:nvSpPr>
          <p:cNvPr id="4815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815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111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646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823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22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92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364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43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001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35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46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EBF23FD-AC8F-4291-B455-6C9443027914}" type="datetimeFigureOut">
              <a:rPr lang="es-CL" smtClean="0"/>
              <a:pPr/>
              <a:t>02-08-2019</a:t>
            </a:fld>
            <a:endParaRPr lang="es-CL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CL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921241-D948-4C2C-95A6-AC99D0F09F3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4711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711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1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1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1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1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2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2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2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2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4712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712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712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2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2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sp>
            <p:nvSpPr>
              <p:cNvPr id="4712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713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713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4713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713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3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3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3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3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3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3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4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</p:grpSp>
      <p:grpSp>
        <p:nvGrpSpPr>
          <p:cNvPr id="4714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714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714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4714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714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714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4714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71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4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5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5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5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5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5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715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  <p:sp>
          <p:nvSpPr>
            <p:cNvPr id="4715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1" y="1612776"/>
            <a:ext cx="8496945" cy="1600200"/>
          </a:xfrm>
        </p:spPr>
        <p:txBody>
          <a:bodyPr>
            <a:normAutofit/>
          </a:bodyPr>
          <a:lstStyle/>
          <a:p>
            <a:r>
              <a:rPr lang="es-MX" b="1" dirty="0" smtClean="0">
                <a:latin typeface="Lucida Handwriting" pitchFamily="66" charset="0"/>
              </a:rPr>
              <a:t>PRÁCTICAS EXITOSAS     EN EDUCACIÓN BÁSICA</a:t>
            </a:r>
          </a:p>
        </p:txBody>
      </p:sp>
      <p:pic>
        <p:nvPicPr>
          <p:cNvPr id="1026" name="Picture 2" descr="log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672" y="-32399"/>
            <a:ext cx="1709515" cy="187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leg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" y="3523634"/>
            <a:ext cx="893006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6680" cy="1800200"/>
          </a:xfrm>
        </p:spPr>
        <p:txBody>
          <a:bodyPr/>
          <a:lstStyle/>
          <a:p>
            <a:r>
              <a:rPr lang="es-CL" sz="4800" b="1" dirty="0" smtClean="0">
                <a:solidFill>
                  <a:srgbClr val="FFC000"/>
                </a:solidFill>
                <a:latin typeface="Lucida Handwriting" pitchFamily="66" charset="0"/>
              </a:rPr>
              <a:t>ESTRATEGIAS MÁS EFECTIVAS EN EL AULA</a:t>
            </a:r>
            <a:endParaRPr lang="es-CL" sz="4800" b="1" dirty="0">
              <a:solidFill>
                <a:srgbClr val="FFC000"/>
              </a:solidFill>
              <a:latin typeface="Lucida Handwriting" pitchFamily="66" charset="0"/>
            </a:endParaRPr>
          </a:p>
        </p:txBody>
      </p:sp>
      <p:pic>
        <p:nvPicPr>
          <p:cNvPr id="1026" name="Picture 2" descr="Resultado de imagen para estrategias efectivas en el au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5647006" cy="376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59937" y="188640"/>
            <a:ext cx="8676456" cy="1944216"/>
          </a:xfrm>
        </p:spPr>
        <p:txBody>
          <a:bodyPr/>
          <a:lstStyle/>
          <a:p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/>
              <a:t/>
            </a:r>
            <a:br>
              <a:rPr lang="es-CL" sz="3600" dirty="0"/>
            </a:br>
            <a:r>
              <a:rPr lang="es-CL" sz="3600" u="sng" dirty="0" smtClean="0">
                <a:latin typeface="Lucida Handwriting" pitchFamily="66" charset="0"/>
              </a:rPr>
              <a:t>Diseño </a:t>
            </a:r>
            <a:r>
              <a:rPr lang="es-CL" sz="3600" u="sng" dirty="0">
                <a:latin typeface="Lucida Handwriting" pitchFamily="66" charset="0"/>
              </a:rPr>
              <a:t>de planificación con los estilos de aprendizaje</a:t>
            </a:r>
            <a:r>
              <a:rPr lang="es-CL" sz="3600" dirty="0"/>
              <a:t/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20730"/>
            <a:ext cx="8568952" cy="3657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Aplicación de test de estilos de aprendizajes a todos los alumnos al inicio del semestre.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A partir de los resultados se diseñan las actividades y evaluaciones para atender las necesidades de cada alumno.</a:t>
            </a:r>
          </a:p>
          <a:p>
            <a:endParaRPr lang="es-CL" dirty="0"/>
          </a:p>
        </p:txBody>
      </p:sp>
      <p:pic>
        <p:nvPicPr>
          <p:cNvPr id="1026" name="Picture 2" descr="C:\Users\Hp\Desktop\slide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668205"/>
            <a:ext cx="5690915" cy="218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6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4544" y="-26348"/>
            <a:ext cx="9289032" cy="1600200"/>
          </a:xfrm>
        </p:spPr>
        <p:txBody>
          <a:bodyPr/>
          <a:lstStyle/>
          <a:p>
            <a:r>
              <a:rPr lang="es-CL" sz="4000" b="1" u="sng" dirty="0" smtClean="0">
                <a:latin typeface="Lucida Handwriting" pitchFamily="66" charset="0"/>
              </a:rPr>
              <a:t>Método</a:t>
            </a:r>
            <a:br>
              <a:rPr lang="es-CL" sz="4000" b="1" u="sng" dirty="0" smtClean="0">
                <a:latin typeface="Lucida Handwriting" pitchFamily="66" charset="0"/>
              </a:rPr>
            </a:br>
            <a:r>
              <a:rPr lang="es-CL" sz="4000" b="1" u="sng" dirty="0" smtClean="0">
                <a:latin typeface="Lucida Handwriting" pitchFamily="66" charset="0"/>
              </a:rPr>
              <a:t>“Letrilandia:País de las letras”</a:t>
            </a:r>
            <a:endParaRPr lang="es-CL" sz="4000" b="1" u="sng" dirty="0">
              <a:latin typeface="Lucida Handwriting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1844824"/>
            <a:ext cx="7200800" cy="4696544"/>
          </a:xfrm>
        </p:spPr>
        <p:txBody>
          <a:bodyPr/>
          <a:lstStyle/>
          <a:p>
            <a:r>
              <a:rPr lang="es-CL" sz="2400" dirty="0" smtClean="0"/>
              <a:t>Unifica las </a:t>
            </a:r>
            <a:r>
              <a:rPr lang="es-CL" sz="2400" dirty="0"/>
              <a:t>dos habilidades lingüísticas básicas </a:t>
            </a:r>
            <a:r>
              <a:rPr lang="es-CL" sz="2400" dirty="0" smtClean="0"/>
              <a:t>la </a:t>
            </a:r>
            <a:r>
              <a:rPr lang="es-CL" sz="2400" dirty="0"/>
              <a:t>lectura y la </a:t>
            </a:r>
            <a:r>
              <a:rPr lang="es-CL" sz="2400" dirty="0" smtClean="0"/>
              <a:t>escritura.</a:t>
            </a:r>
          </a:p>
          <a:p>
            <a:r>
              <a:rPr lang="es-CL" sz="2400" dirty="0"/>
              <a:t>Su característica fundamental reside en la idea de convertir las letras en personajes de un </a:t>
            </a:r>
            <a:r>
              <a:rPr lang="es-CL" sz="2400" dirty="0" smtClean="0"/>
              <a:t>mundo imaginario</a:t>
            </a:r>
            <a:r>
              <a:rPr lang="es-CL" sz="2400" dirty="0"/>
              <a:t> y en utilizar la fantasía de los cuentos como elemento motivador</a:t>
            </a:r>
            <a:r>
              <a:rPr lang="es-CL" sz="2400" dirty="0" smtClean="0"/>
              <a:t>.  A </a:t>
            </a:r>
            <a:r>
              <a:rPr lang="es-CL" sz="2400" dirty="0"/>
              <a:t>partir de las historias que se narran se presenta el sonido de cada una de las letras y se explican aspectos complejos de nuestra lengua de una manera amena y sencilla que los niños recuerdan de forma natural.”</a:t>
            </a:r>
          </a:p>
        </p:txBody>
      </p:sp>
      <p:sp>
        <p:nvSpPr>
          <p:cNvPr id="4" name="AutoShape 2" descr="Resultado de imagen para metodo de lectura el pais de las let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4" descr="Resultado de imagen para metodo de lectura el pais de las letr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30" name="Picture 6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4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60648"/>
            <a:ext cx="7696200" cy="18162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CL" dirty="0" smtClean="0"/>
              <a:t>Una de las fortalezas de este método de lectoescritura es que promueve y desarrolla la comprensión lectora.</a:t>
            </a:r>
            <a:endParaRPr lang="es-CL" dirty="0"/>
          </a:p>
        </p:txBody>
      </p:sp>
      <p:pic>
        <p:nvPicPr>
          <p:cNvPr id="2050" name="Picture 2" descr="C:\Users\Hp\Desktop\2560_3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505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4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280920" cy="1080120"/>
          </a:xfrm>
        </p:spPr>
        <p:txBody>
          <a:bodyPr/>
          <a:lstStyle/>
          <a:p>
            <a:pPr marL="0" indent="0" algn="ctr">
              <a:buNone/>
            </a:pPr>
            <a:r>
              <a:rPr lang="es-CL" b="1" dirty="0" smtClean="0"/>
              <a:t>El método culmina con una ceremonia denominada “YA SÉ LEER”</a:t>
            </a:r>
            <a:endParaRPr lang="es-CL" b="1" dirty="0"/>
          </a:p>
        </p:txBody>
      </p:sp>
      <p:pic>
        <p:nvPicPr>
          <p:cNvPr id="3074" name="Picture 2" descr="No hay texto alternativo automático disponi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42" y="1714499"/>
            <a:ext cx="917614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1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La imagen puede contener: 10 person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95" y="-1"/>
            <a:ext cx="4811719" cy="35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La imagen puede contener: 2 person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12" y="3501008"/>
            <a:ext cx="4796036" cy="337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La imagen puede contener: 3 perso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-1"/>
            <a:ext cx="4355976" cy="36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La imagen puede contener: 3 person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4329126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9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0740" cy="1131912"/>
          </a:xfrm>
        </p:spPr>
        <p:txBody>
          <a:bodyPr/>
          <a:lstStyle/>
          <a:p>
            <a:r>
              <a:rPr lang="es-CL" b="1" u="sng" dirty="0" smtClean="0">
                <a:latin typeface="Lucida Handwriting" pitchFamily="66" charset="0"/>
              </a:rPr>
              <a:t>PLAN LECTOR</a:t>
            </a:r>
            <a:endParaRPr lang="es-CL" b="1" u="sng" dirty="0">
              <a:latin typeface="Lucida Handwriting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00808"/>
            <a:ext cx="7696200" cy="476855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Durante el primer periodo de clases se destinan 10 minutos de lectura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Se realiza de forma guiada o individual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Un vez finalizada se realiza una comprensión y análisis del texto a través de preguntas.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Promueve ampliar el vocabulario y los ámbitos del dominio lector.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327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 smtClean="0">
                <a:latin typeface="Lucida Handwriting" pitchFamily="66" charset="0"/>
              </a:rPr>
              <a:t>Aplicación  ensayos SIMCE </a:t>
            </a:r>
            <a:endParaRPr lang="es-CL" b="1" u="sng" dirty="0">
              <a:latin typeface="Lucida Handwriting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28800"/>
            <a:ext cx="7986464" cy="433650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Aplicación semanal de ensayo </a:t>
            </a:r>
            <a:r>
              <a:rPr lang="es-CL" dirty="0" err="1" smtClean="0">
                <a:latin typeface="Arial" pitchFamily="34" charset="0"/>
                <a:cs typeface="Arial" pitchFamily="34" charset="0"/>
              </a:rPr>
              <a:t>Simce</a:t>
            </a:r>
            <a:endParaRPr lang="es-C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Revisión colectiva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Detección de contenidos deficitarios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Generación de un plan de retroalimentación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Aplicación del ensayo por segunda vez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925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20880" cy="1960240"/>
          </a:xfrm>
        </p:spPr>
        <p:txBody>
          <a:bodyPr/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b="1" u="sng" dirty="0" smtClean="0"/>
              <a:t/>
            </a:r>
            <a:br>
              <a:rPr lang="es-CL" b="1" u="sng" dirty="0" smtClean="0"/>
            </a:br>
            <a:r>
              <a:rPr lang="es-CL" b="1" u="sng" dirty="0" smtClean="0"/>
              <a:t>Utilización de tecnologías y material concreto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33650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CL" dirty="0" smtClean="0"/>
              <a:t>Pizarra digital</a:t>
            </a:r>
          </a:p>
          <a:p>
            <a:pPr>
              <a:buFont typeface="Wingdings" pitchFamily="2" charset="2"/>
              <a:buChar char="v"/>
            </a:pPr>
            <a:r>
              <a:rPr lang="es-CL" dirty="0" smtClean="0"/>
              <a:t>Tablet</a:t>
            </a:r>
          </a:p>
          <a:p>
            <a:pPr>
              <a:buFont typeface="Wingdings" pitchFamily="2" charset="2"/>
              <a:buChar char="v"/>
            </a:pPr>
            <a:r>
              <a:rPr lang="es-CL" dirty="0" smtClean="0"/>
              <a:t>Laboratorio de matemática</a:t>
            </a:r>
          </a:p>
          <a:p>
            <a:pPr>
              <a:buFont typeface="Wingdings" pitchFamily="2" charset="2"/>
              <a:buChar char="v"/>
            </a:pPr>
            <a:r>
              <a:rPr lang="es-CL" dirty="0" smtClean="0"/>
              <a:t>Laboratorio de Ciencias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 </a:t>
            </a:r>
            <a:r>
              <a:rPr lang="es-CL" dirty="0" smtClean="0"/>
              <a:t>Maletines didácticos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 </a:t>
            </a:r>
            <a:r>
              <a:rPr lang="es-CL" dirty="0" smtClean="0"/>
              <a:t>Talleres creación de material concreto por asignaturas (consejo de profesores)</a:t>
            </a:r>
          </a:p>
          <a:p>
            <a:pPr>
              <a:buFont typeface="Wingdings" pitchFamily="2" charset="2"/>
              <a:buChar char="v"/>
            </a:pPr>
            <a:endParaRPr lang="es-CL" dirty="0" smtClean="0"/>
          </a:p>
          <a:p>
            <a:pPr>
              <a:buFont typeface="Wingdings" pitchFamily="2" charset="2"/>
              <a:buChar char="v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863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6076"/>
            <a:ext cx="8422704" cy="1600200"/>
          </a:xfrm>
        </p:spPr>
        <p:txBody>
          <a:bodyPr/>
          <a:lstStyle/>
          <a:p>
            <a:r>
              <a:rPr lang="es-CL" sz="4000" b="1" u="sng" dirty="0" smtClean="0">
                <a:latin typeface="Lucida Handwriting" pitchFamily="66" charset="0"/>
              </a:rPr>
              <a:t>Características  Generales </a:t>
            </a:r>
            <a:br>
              <a:rPr lang="es-CL" sz="4000" b="1" u="sng" dirty="0" smtClean="0">
                <a:latin typeface="Lucida Handwriting" pitchFamily="66" charset="0"/>
              </a:rPr>
            </a:br>
            <a:r>
              <a:rPr lang="es-CL" sz="4000" b="1" u="sng" dirty="0" smtClean="0">
                <a:latin typeface="Lucida Handwriting" pitchFamily="66" charset="0"/>
              </a:rPr>
              <a:t>del establecimiento</a:t>
            </a:r>
            <a:endParaRPr lang="es-CL" sz="4000" b="1" u="sng" dirty="0">
              <a:latin typeface="Lucida Handwriting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04847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CL" sz="2400" dirty="0" smtClean="0">
                <a:latin typeface="Arial" pitchFamily="34" charset="0"/>
                <a:cs typeface="Arial" pitchFamily="34" charset="0"/>
              </a:rPr>
              <a:t>Dependencia Particular Subvencionado</a:t>
            </a:r>
          </a:p>
          <a:p>
            <a:pPr algn="just">
              <a:buFont typeface="Wingdings" pitchFamily="2" charset="2"/>
              <a:buChar char="Ø"/>
            </a:pPr>
            <a:r>
              <a:rPr lang="es-CL" sz="2400" dirty="0">
                <a:latin typeface="Arial" pitchFamily="34" charset="0"/>
                <a:cs typeface="Arial" pitchFamily="34" charset="0"/>
              </a:rPr>
              <a:t>Fundado el 28 mayo 1982 por don Rafael 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Hernández Uribe y Sra.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Noemí Cea </a:t>
            </a:r>
            <a:r>
              <a:rPr lang="es-CL" sz="2400" dirty="0" err="1" smtClean="0">
                <a:latin typeface="Arial" pitchFamily="34" charset="0"/>
                <a:cs typeface="Arial" pitchFamily="34" charset="0"/>
              </a:rPr>
              <a:t>Cea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s-CL" sz="2400" dirty="0" smtClean="0">
                <a:latin typeface="Arial" pitchFamily="34" charset="0"/>
                <a:cs typeface="Arial" pitchFamily="34" charset="0"/>
              </a:rPr>
              <a:t>Actualmente  contamos con una matrícula de 130 alumnos </a:t>
            </a:r>
          </a:p>
          <a:p>
            <a:pPr algn="just">
              <a:buFont typeface="Wingdings" pitchFamily="2" charset="2"/>
              <a:buChar char="Ø"/>
            </a:pPr>
            <a:r>
              <a:rPr lang="es-CL" sz="2400" dirty="0" smtClean="0">
                <a:latin typeface="Arial" pitchFamily="34" charset="0"/>
                <a:cs typeface="Arial" pitchFamily="34" charset="0"/>
              </a:rPr>
              <a:t>De los cuales el 95% son alumnos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que presentan alto índice de vulnerabilidad</a:t>
            </a:r>
          </a:p>
          <a:p>
            <a:pPr algn="just">
              <a:buFont typeface="Wingdings" pitchFamily="2" charset="2"/>
              <a:buChar char="Ø"/>
            </a:pPr>
            <a:r>
              <a:rPr lang="es-CL" sz="2400" dirty="0" smtClean="0">
                <a:latin typeface="Arial" pitchFamily="34" charset="0"/>
                <a:cs typeface="Arial" pitchFamily="34" charset="0"/>
              </a:rPr>
              <a:t>63 de nuestros alumnos pertenecen al </a:t>
            </a:r>
            <a:r>
              <a:rPr lang="es-CL" sz="2400" b="1" dirty="0" smtClean="0">
                <a:latin typeface="Arial" pitchFamily="34" charset="0"/>
                <a:cs typeface="Arial" pitchFamily="34" charset="0"/>
              </a:rPr>
              <a:t>proyecto de inclusión educativa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014716" cy="1600200"/>
          </a:xfrm>
        </p:spPr>
        <p:txBody>
          <a:bodyPr/>
          <a:lstStyle/>
          <a:p>
            <a:r>
              <a:rPr lang="es-CL" sz="4000" b="1" u="sng" dirty="0" smtClean="0">
                <a:latin typeface="Lucida Handwriting" pitchFamily="66" charset="0"/>
              </a:rPr>
              <a:t>Características de las estrategias</a:t>
            </a:r>
            <a:endParaRPr lang="es-CL" sz="4000" b="1" u="sng" dirty="0">
              <a:latin typeface="Lucida Handwriting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8457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Son sistemáticas 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Están sujetas a permanente </a:t>
            </a:r>
            <a:r>
              <a:rPr lang="es-CL" u="sng" dirty="0" smtClean="0">
                <a:latin typeface="Arial" pitchFamily="34" charset="0"/>
                <a:cs typeface="Arial" pitchFamily="34" charset="0"/>
              </a:rPr>
              <a:t>revisión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CL" u="sng" dirty="0" smtClean="0">
                <a:latin typeface="Arial" pitchFamily="34" charset="0"/>
                <a:cs typeface="Arial" pitchFamily="34" charset="0"/>
              </a:rPr>
              <a:t>ajuste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Son efectivas y motivadoras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Beneficia a todos los estudiantes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Promueven la participación de todos los alumnos dependiendo de sus capacidades individuales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Basadas en las tecnologías  educativas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88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80528" y="134419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es-CL" u="sng" dirty="0">
                <a:latin typeface="Lucida Handwriting" pitchFamily="66" charset="0"/>
              </a:rPr>
              <a:t>Resultados de aprendizaje </a:t>
            </a:r>
            <a:r>
              <a:rPr lang="es-CL" u="sng" dirty="0" smtClean="0">
                <a:latin typeface="Lucida Handwriting" pitchFamily="66" charset="0"/>
              </a:rPr>
              <a:t/>
            </a:r>
            <a:br>
              <a:rPr lang="es-CL" u="sng" dirty="0" smtClean="0">
                <a:latin typeface="Lucida Handwriting" pitchFamily="66" charset="0"/>
              </a:rPr>
            </a:br>
            <a:r>
              <a:rPr lang="es-CL" u="sng" dirty="0" smtClean="0">
                <a:latin typeface="Lucida Handwriting" pitchFamily="66" charset="0"/>
              </a:rPr>
              <a:t>4º </a:t>
            </a:r>
            <a:r>
              <a:rPr lang="es-CL" u="sng" dirty="0">
                <a:latin typeface="Lucida Handwriting" pitchFamily="66" charset="0"/>
              </a:rPr>
              <a:t>básico </a:t>
            </a:r>
            <a:r>
              <a:rPr lang="es-CL" u="sng" dirty="0" err="1">
                <a:latin typeface="Lucida Handwriting" pitchFamily="66" charset="0"/>
              </a:rPr>
              <a:t>Simce</a:t>
            </a:r>
            <a:r>
              <a:rPr lang="es-CL" u="sng" dirty="0">
                <a:latin typeface="Lucida Handwriting" pitchFamily="66" charset="0"/>
              </a:rPr>
              <a:t> 2016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1027" name="Picture 3" descr="C:\Users\Hp\Desktop\4b_ten_len_449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19350"/>
            <a:ext cx="8712968" cy="259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823" y="1834575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s-CL" sz="3200" dirty="0" smtClean="0"/>
              <a:t>Lenguaje y Comunicación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3635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208912" cy="1600200"/>
          </a:xfrm>
        </p:spPr>
        <p:txBody>
          <a:bodyPr>
            <a:normAutofit fontScale="90000"/>
          </a:bodyPr>
          <a:lstStyle/>
          <a:p>
            <a:r>
              <a:rPr lang="es-CL" u="sng" dirty="0">
                <a:latin typeface="Lucida Handwriting" pitchFamily="66" charset="0"/>
              </a:rPr>
              <a:t>Resultados de aprendizaje </a:t>
            </a:r>
            <a:r>
              <a:rPr lang="es-CL" u="sng" dirty="0" smtClean="0">
                <a:latin typeface="Lucida Handwriting" pitchFamily="66" charset="0"/>
              </a:rPr>
              <a:t>6º </a:t>
            </a:r>
            <a:r>
              <a:rPr lang="es-CL" u="sng" dirty="0">
                <a:latin typeface="Lucida Handwriting" pitchFamily="66" charset="0"/>
              </a:rPr>
              <a:t>básico </a:t>
            </a:r>
            <a:r>
              <a:rPr lang="es-CL" u="sng" dirty="0" err="1">
                <a:latin typeface="Lucida Handwriting" pitchFamily="66" charset="0"/>
              </a:rPr>
              <a:t>Simce</a:t>
            </a:r>
            <a:r>
              <a:rPr lang="es-CL" u="sng" dirty="0">
                <a:latin typeface="Lucida Handwriting" pitchFamily="66" charset="0"/>
              </a:rPr>
              <a:t> 2016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9512" y="183988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s-CL" sz="3200" dirty="0" smtClean="0"/>
              <a:t>Lenguaje Y Comunicación</a:t>
            </a:r>
            <a:endParaRPr lang="es-CL" sz="3200" dirty="0"/>
          </a:p>
        </p:txBody>
      </p:sp>
      <p:pic>
        <p:nvPicPr>
          <p:cNvPr id="3074" name="Picture 2" descr="C:\Users\Hp\Desktop\6b_ten_len_449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3" y="2780928"/>
            <a:ext cx="881619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4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528981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s-CL" sz="3200" dirty="0" smtClean="0"/>
              <a:t>8° Básico Educación </a:t>
            </a:r>
            <a:r>
              <a:rPr lang="es-CL" sz="3200" dirty="0" smtClean="0"/>
              <a:t>Matemática</a:t>
            </a:r>
            <a:endParaRPr lang="es-CL" sz="3200" dirty="0"/>
          </a:p>
        </p:txBody>
      </p:sp>
      <p:pic>
        <p:nvPicPr>
          <p:cNvPr id="4098" name="Picture 2" descr="C:\Users\Hp\Desktop\6b_ten_mat_449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712968" cy="390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1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572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CL" sz="2800" kern="150" dirty="0">
                <a:solidFill>
                  <a:prstClr val="black"/>
                </a:solidFill>
                <a:latin typeface="Times New Roman"/>
                <a:ea typeface="Arial Unicode MS"/>
                <a:cs typeface="Mangal"/>
              </a:rPr>
              <a:t/>
            </a:r>
            <a:br>
              <a:rPr lang="es-CL" sz="2800" kern="150" dirty="0">
                <a:solidFill>
                  <a:prstClr val="black"/>
                </a:solidFill>
                <a:latin typeface="Times New Roman"/>
                <a:ea typeface="Arial Unicode MS"/>
                <a:cs typeface="Mangal"/>
              </a:rPr>
            </a:br>
            <a:r>
              <a:rPr lang="es-CL" kern="150" dirty="0">
                <a:latin typeface="Times New Roman"/>
                <a:ea typeface="Arial Unicode MS"/>
                <a:cs typeface="Mangal"/>
              </a:rPr>
              <a:t/>
            </a:r>
            <a:br>
              <a:rPr lang="es-CL" kern="150" dirty="0">
                <a:latin typeface="Times New Roman"/>
                <a:ea typeface="Arial Unicode MS"/>
                <a:cs typeface="Mangal"/>
              </a:rPr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2060848"/>
            <a:ext cx="7696200" cy="36576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s-CL" kern="150" dirty="0">
              <a:latin typeface="Times New Roman"/>
              <a:ea typeface="Arial Unicode MS"/>
              <a:cs typeface="Mangal"/>
            </a:endParaRP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731522"/>
              </p:ext>
            </p:extLst>
          </p:nvPr>
        </p:nvGraphicFramePr>
        <p:xfrm>
          <a:off x="179512" y="2060848"/>
          <a:ext cx="8605464" cy="400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049"/>
                <a:gridCol w="1622342"/>
                <a:gridCol w="2045561"/>
                <a:gridCol w="2045561"/>
                <a:gridCol w="1833951"/>
              </a:tblGrid>
              <a:tr h="921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kern="150" dirty="0" smtClean="0">
                          <a:latin typeface="Times New Roman"/>
                          <a:ea typeface="Arial Unicode MS"/>
                          <a:cs typeface="Mangal"/>
                        </a:rPr>
                        <a:t>CURSO</a:t>
                      </a:r>
                      <a:endParaRPr lang="es-CL" sz="20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kern="150" dirty="0" smtClean="0">
                          <a:latin typeface="Times New Roman"/>
                          <a:ea typeface="Arial Unicode MS"/>
                          <a:cs typeface="Mangal"/>
                        </a:rPr>
                        <a:t>LENGUAJE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kern="150" dirty="0" smtClean="0">
                          <a:latin typeface="Times New Roman"/>
                          <a:ea typeface="Arial Unicode MS"/>
                          <a:cs typeface="Mangal"/>
                        </a:rPr>
                        <a:t>2017    2018</a:t>
                      </a:r>
                      <a:endParaRPr lang="es-CL" sz="20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kern="150" dirty="0" smtClean="0">
                          <a:latin typeface="Times New Roman"/>
                          <a:ea typeface="Arial Unicode MS"/>
                          <a:cs typeface="Mangal"/>
                        </a:rPr>
                        <a:t>MATEMATICA</a:t>
                      </a:r>
                      <a:endParaRPr lang="es-CL" sz="2000" b="1" u="sng" kern="150" dirty="0" smtClean="0">
                        <a:latin typeface="Times New Roman"/>
                        <a:ea typeface="Arial Unicode MS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u="sng" kern="150" dirty="0" smtClean="0">
                          <a:latin typeface="Times New Roman"/>
                          <a:ea typeface="Arial Unicode MS"/>
                          <a:cs typeface="Mangal"/>
                        </a:rPr>
                        <a:t>2017</a:t>
                      </a:r>
                      <a:r>
                        <a:rPr lang="es-CL" sz="2000" b="1" u="sng" kern="150" baseline="0" dirty="0" smtClean="0">
                          <a:latin typeface="Times New Roman"/>
                          <a:ea typeface="Arial Unicode MS"/>
                          <a:cs typeface="Mangal"/>
                        </a:rPr>
                        <a:t>      2018</a:t>
                      </a:r>
                      <a:endParaRPr lang="es-CL" sz="2000" b="1" u="sng" kern="150" dirty="0" smtClean="0">
                        <a:latin typeface="Times New Roman"/>
                        <a:ea typeface="Arial Unicode MS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0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kern="150" dirty="0">
                          <a:latin typeface="Times New Roman"/>
                          <a:ea typeface="Arial Unicode MS"/>
                          <a:cs typeface="Mangal"/>
                        </a:rPr>
                        <a:t>CIENCIA</a:t>
                      </a:r>
                      <a:r>
                        <a:rPr lang="es-CL" sz="20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S</a:t>
                      </a:r>
                      <a:endParaRPr lang="es-CL" sz="20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kern="150" dirty="0">
                          <a:latin typeface="Times New Roman"/>
                          <a:ea typeface="Arial Unicode MS"/>
                          <a:cs typeface="Mangal"/>
                        </a:rPr>
                        <a:t>HISTORIA</a:t>
                      </a:r>
                      <a:endParaRPr lang="es-CL" sz="20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696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kern="150" dirty="0">
                          <a:latin typeface="Times New Roman"/>
                          <a:ea typeface="Arial Unicode MS"/>
                          <a:cs typeface="Mangal"/>
                        </a:rPr>
                        <a:t>2°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------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-------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-------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---------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696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kern="150">
                          <a:latin typeface="Times New Roman"/>
                          <a:ea typeface="Arial Unicode MS"/>
                          <a:cs typeface="Mangal"/>
                        </a:rPr>
                        <a:t>4°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none" kern="150" dirty="0" smtClean="0">
                          <a:latin typeface="Times New Roman"/>
                          <a:ea typeface="Arial Unicode MS"/>
                          <a:cs typeface="Mangal"/>
                        </a:rPr>
                        <a:t>268    272</a:t>
                      </a:r>
                      <a:endParaRPr lang="es-CL" sz="2800" b="1" u="none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none" kern="150" dirty="0" smtClean="0">
                          <a:latin typeface="Times New Roman"/>
                          <a:ea typeface="Arial Unicode MS"/>
                          <a:cs typeface="Mangal"/>
                        </a:rPr>
                        <a:t>301   </a:t>
                      </a:r>
                      <a:r>
                        <a:rPr lang="es-CL" sz="2800" b="1" u="none" kern="150" dirty="0" smtClean="0">
                          <a:latin typeface="Times New Roman"/>
                          <a:ea typeface="Arial Unicode MS"/>
                          <a:cs typeface="Mangal"/>
                        </a:rPr>
                        <a:t>279</a:t>
                      </a:r>
                      <a:endParaRPr lang="es-CL" sz="2800" u="none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-----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---------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868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kern="150" dirty="0">
                          <a:latin typeface="Times New Roman"/>
                          <a:ea typeface="Arial Unicode MS"/>
                          <a:cs typeface="Mangal"/>
                        </a:rPr>
                        <a:t>8</a:t>
                      </a:r>
                      <a:r>
                        <a:rPr lang="es-CL" sz="2800" kern="150" dirty="0" smtClean="0">
                          <a:latin typeface="Times New Roman"/>
                          <a:ea typeface="Arial Unicode MS"/>
                          <a:cs typeface="Mangal"/>
                        </a:rPr>
                        <a:t>°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none" kern="150" dirty="0" smtClean="0">
                          <a:latin typeface="Times New Roman"/>
                          <a:ea typeface="Arial Unicode MS"/>
                          <a:cs typeface="Mangal"/>
                        </a:rPr>
                        <a:t>247</a:t>
                      </a:r>
                      <a:r>
                        <a:rPr lang="es-CL" sz="2800" b="1" u="none" kern="150" baseline="0" dirty="0" smtClean="0">
                          <a:latin typeface="Times New Roman"/>
                          <a:ea typeface="Arial Unicode MS"/>
                          <a:cs typeface="Mangal"/>
                        </a:rPr>
                        <a:t> ------</a:t>
                      </a:r>
                      <a:endParaRPr lang="es-CL" sz="2800" u="none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none" kern="150" dirty="0" smtClean="0">
                          <a:latin typeface="Times New Roman"/>
                          <a:ea typeface="Arial Unicode MS"/>
                          <a:cs typeface="Mangal"/>
                        </a:rPr>
                        <a:t>245   --------</a:t>
                      </a:r>
                      <a:endParaRPr lang="es-CL" sz="2800" u="none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--------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800" b="1" u="sng" kern="150" dirty="0">
                          <a:latin typeface="Times New Roman"/>
                          <a:ea typeface="Arial Unicode MS"/>
                          <a:cs typeface="Mangal"/>
                        </a:rPr>
                        <a:t>-----------</a:t>
                      </a:r>
                      <a:endParaRPr lang="es-CL" sz="28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696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kern="150" dirty="0" smtClean="0">
                          <a:latin typeface="Times New Roman"/>
                          <a:ea typeface="Arial Unicode MS"/>
                          <a:cs typeface="Mangal"/>
                        </a:rPr>
                        <a:t>6°</a:t>
                      </a:r>
                      <a:endParaRPr lang="es-CL" sz="24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b="1" kern="150" baseline="0" dirty="0" smtClean="0">
                          <a:latin typeface="Times New Roman"/>
                          <a:ea typeface="Arial Unicode MS"/>
                          <a:cs typeface="Mangal"/>
                        </a:rPr>
                        <a:t>       </a:t>
                      </a:r>
                      <a:r>
                        <a:rPr lang="es-CL" sz="1200" b="1" kern="150" baseline="0" dirty="0" smtClean="0">
                          <a:latin typeface="Times New Roman"/>
                          <a:ea typeface="Arial Unicode MS"/>
                          <a:cs typeface="Mangal"/>
                        </a:rPr>
                        <a:t>--            </a:t>
                      </a:r>
                      <a:r>
                        <a:rPr lang="es-CL" sz="1200" b="1" kern="150" dirty="0" smtClean="0">
                          <a:latin typeface="Times New Roman"/>
                          <a:ea typeface="Arial Unicode MS"/>
                          <a:cs typeface="Mangal"/>
                        </a:rPr>
                        <a:t>   </a:t>
                      </a:r>
                      <a:r>
                        <a:rPr lang="es-CL" sz="2800" b="1" kern="150" dirty="0" smtClean="0">
                          <a:latin typeface="Times New Roman"/>
                          <a:ea typeface="Arial Unicode MS"/>
                          <a:cs typeface="Mangal"/>
                        </a:rPr>
                        <a:t>292</a:t>
                      </a:r>
                      <a:endParaRPr lang="es-CL" sz="1200" b="1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b="1" kern="150" baseline="0" dirty="0" smtClean="0">
                          <a:latin typeface="Times New Roman"/>
                          <a:ea typeface="Arial Unicode MS"/>
                          <a:cs typeface="Mangal"/>
                        </a:rPr>
                        <a:t>                     </a:t>
                      </a:r>
                      <a:r>
                        <a:rPr lang="es-CL" sz="1200" b="1" kern="150" dirty="0" smtClean="0">
                          <a:latin typeface="Times New Roman"/>
                          <a:ea typeface="Arial Unicode MS"/>
                          <a:cs typeface="Mangal"/>
                        </a:rPr>
                        <a:t>   </a:t>
                      </a:r>
                      <a:r>
                        <a:rPr lang="es-CL" sz="2800" b="1" u="none" kern="150" dirty="0" smtClean="0">
                          <a:latin typeface="Times New Roman"/>
                          <a:ea typeface="Arial Unicode MS"/>
                          <a:cs typeface="Mangal"/>
                        </a:rPr>
                        <a:t>273</a:t>
                      </a:r>
                      <a:endParaRPr lang="es-CL" sz="2800" b="1" u="none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kern="150" dirty="0" smtClean="0">
                          <a:latin typeface="Times New Roman"/>
                          <a:ea typeface="Arial Unicode MS"/>
                          <a:cs typeface="Mangal"/>
                        </a:rPr>
                        <a:t>---------------------------</a:t>
                      </a:r>
                      <a:endParaRPr lang="es-CL" sz="12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kern="150" dirty="0"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827584" y="548680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/>
              <a:t>R</a:t>
            </a:r>
            <a:r>
              <a:rPr lang="es-CL" sz="2800" b="1" u="sng" dirty="0"/>
              <a:t>ESULTADOS </a:t>
            </a:r>
            <a:r>
              <a:rPr lang="es-CL" sz="2800" b="1" u="sng" dirty="0" smtClean="0"/>
              <a:t>SIMCE 2017 y 2018  </a:t>
            </a:r>
            <a:r>
              <a:rPr lang="es-CL" sz="2800" b="1" u="sng" dirty="0"/>
              <a:t>SAN MAURICIO </a:t>
            </a:r>
            <a:r>
              <a:rPr lang="es-CL" sz="2800" b="1" u="sng" dirty="0"/>
              <a:t> </a:t>
            </a:r>
            <a:r>
              <a:rPr lang="es-CL" sz="2800" b="1" u="sng" dirty="0" smtClean="0"/>
              <a:t>4°, 6°,8° BÁSICO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05260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640960" cy="1240160"/>
          </a:xfrm>
        </p:spPr>
        <p:txBody>
          <a:bodyPr>
            <a:normAutofit fontScale="90000"/>
          </a:bodyPr>
          <a:lstStyle/>
          <a:p>
            <a:r>
              <a:rPr lang="es-CL" b="1" u="sng" dirty="0" smtClean="0">
                <a:latin typeface="Lucida Handwriting" pitchFamily="66" charset="0"/>
              </a:rPr>
              <a:t>Organización </a:t>
            </a:r>
            <a:r>
              <a:rPr lang="es-CL" b="1" u="sng" dirty="0">
                <a:latin typeface="Lucida Handwriting" pitchFamily="66" charset="0"/>
              </a:rPr>
              <a:t> </a:t>
            </a:r>
            <a:r>
              <a:rPr lang="es-CL" b="1" u="sng" dirty="0" smtClean="0">
                <a:latin typeface="Lucida Handwriting" pitchFamily="66" charset="0"/>
              </a:rPr>
              <a:t>Anual</a:t>
            </a:r>
            <a:r>
              <a:rPr lang="es-CL" b="1" u="sng" dirty="0">
                <a:latin typeface="Lucida Handwriting" pitchFamily="66" charset="0"/>
              </a:rPr>
              <a:t> </a:t>
            </a:r>
            <a:r>
              <a:rPr lang="es-CL" b="1" u="sng" dirty="0" smtClean="0">
                <a:latin typeface="Lucida Handwriting" pitchFamily="66" charset="0"/>
              </a:rPr>
              <a:t/>
            </a:r>
            <a:br>
              <a:rPr lang="es-CL" b="1" u="sng" dirty="0" smtClean="0">
                <a:latin typeface="Lucida Handwriting" pitchFamily="66" charset="0"/>
              </a:rPr>
            </a:br>
            <a:r>
              <a:rPr lang="es-CL" b="1" u="sng" dirty="0" smtClean="0">
                <a:latin typeface="Lucida Handwriting" pitchFamily="66" charset="0"/>
              </a:rPr>
              <a:t>Ed. Básica</a:t>
            </a:r>
            <a:endParaRPr lang="es-CL" b="1" u="sng" dirty="0">
              <a:latin typeface="Lucida Handwriting" pitchFamily="66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26875"/>
              </p:ext>
            </p:extLst>
          </p:nvPr>
        </p:nvGraphicFramePr>
        <p:xfrm>
          <a:off x="0" y="1397000"/>
          <a:ext cx="91440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79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  <a:latin typeface="Lucida Handwriting" pitchFamily="66" charset="0"/>
                          <a:cs typeface="Arial" pitchFamily="34" charset="0"/>
                        </a:rPr>
                        <a:t>Primer semestre</a:t>
                      </a:r>
                      <a:endParaRPr lang="es-CL" sz="2400" dirty="0">
                        <a:solidFill>
                          <a:srgbClr val="FF0000"/>
                        </a:solidFill>
                        <a:latin typeface="Lucida Handwriting" pitchFamily="66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2127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CL" sz="2000" dirty="0" smtClean="0">
                          <a:latin typeface="Arial" pitchFamily="34" charset="0"/>
                          <a:cs typeface="Arial" pitchFamily="34" charset="0"/>
                        </a:rPr>
                        <a:t>Diagnóstico de inicio y evaluación final</a:t>
                      </a:r>
                      <a:r>
                        <a:rPr lang="es-CL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CL" sz="2000" dirty="0" smtClean="0">
                          <a:latin typeface="Arial" pitchFamily="34" charset="0"/>
                          <a:cs typeface="Arial" pitchFamily="34" charset="0"/>
                        </a:rPr>
                        <a:t>de semestre para analizar el progreso de los aprendizajes</a:t>
                      </a:r>
                      <a:r>
                        <a:rPr lang="es-CL" sz="2000" baseline="0" dirty="0" smtClean="0">
                          <a:latin typeface="Arial" pitchFamily="34" charset="0"/>
                          <a:cs typeface="Arial" pitchFamily="34" charset="0"/>
                        </a:rPr>
                        <a:t> de los alumnos.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CL" sz="2000" baseline="0" dirty="0" smtClean="0">
                          <a:latin typeface="Arial" pitchFamily="34" charset="0"/>
                          <a:cs typeface="Arial" pitchFamily="34" charset="0"/>
                        </a:rPr>
                        <a:t>Implementación de unidad de retroalimentación de los contenidos deficitarios detectados.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CL" sz="2000" baseline="0" dirty="0" smtClean="0">
                          <a:latin typeface="Arial" pitchFamily="34" charset="0"/>
                          <a:cs typeface="Arial" pitchFamily="34" charset="0"/>
                        </a:rPr>
                        <a:t>Planificación diseñadas según estilos de aprendizajes y necesidades educativas de los alumnos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CL" sz="2000" baseline="0" dirty="0" smtClean="0">
                          <a:latin typeface="Arial" pitchFamily="34" charset="0"/>
                          <a:cs typeface="Arial" pitchFamily="34" charset="0"/>
                        </a:rPr>
                        <a:t>Uso de recursos tecnológicos y material de apoyo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CL" sz="2000" baseline="0" dirty="0" smtClean="0">
                          <a:latin typeface="Arial" pitchFamily="34" charset="0"/>
                          <a:cs typeface="Arial" pitchFamily="34" charset="0"/>
                        </a:rPr>
                        <a:t>Coordinación con equipo  de proyecto de inclusión educativa.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s-CL" sz="2000" dirty="0" smtClean="0">
                          <a:latin typeface="Arial" pitchFamily="34" charset="0"/>
                          <a:cs typeface="Arial" pitchFamily="34" charset="0"/>
                        </a:rPr>
                        <a:t>Abarcar el mayor porcentaje del currículum que exige el ministerio de Educación.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s-CL" sz="1800" dirty="0">
                        <a:latin typeface="Lucida Handwriting" pitchFamily="66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14298"/>
              </p:ext>
            </p:extLst>
          </p:nvPr>
        </p:nvGraphicFramePr>
        <p:xfrm>
          <a:off x="251520" y="199648"/>
          <a:ext cx="8291264" cy="665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4"/>
              </a:tblGrid>
              <a:tr h="80619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 smtClean="0">
                          <a:solidFill>
                            <a:srgbClr val="FF0000"/>
                          </a:solidFill>
                          <a:latin typeface="Lucida Handwriting" pitchFamily="66" charset="0"/>
                        </a:rPr>
                        <a:t>Segundo Semestre</a:t>
                      </a:r>
                      <a:endParaRPr lang="es-CL" sz="2800" dirty="0">
                        <a:solidFill>
                          <a:srgbClr val="FF0000"/>
                        </a:solidFill>
                        <a:latin typeface="Lucida Handwriting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L" dirty="0" smtClean="0"/>
                        <a:t>Análisis general de ensayo </a:t>
                      </a:r>
                      <a:r>
                        <a:rPr lang="es-CL" dirty="0" err="1" smtClean="0"/>
                        <a:t>Simce</a:t>
                      </a:r>
                      <a:endParaRPr lang="es-CL" dirty="0" smtClean="0"/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dirty="0" smtClean="0">
                          <a:latin typeface="Arial" pitchFamily="34" charset="0"/>
                          <a:cs typeface="Arial" pitchFamily="34" charset="0"/>
                        </a:rPr>
                        <a:t>Aplicación semanales</a:t>
                      </a: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CL" sz="1800" dirty="0" smtClean="0">
                          <a:latin typeface="Arial" pitchFamily="34" charset="0"/>
                          <a:cs typeface="Arial" pitchFamily="34" charset="0"/>
                        </a:rPr>
                        <a:t>de ensayos SIMCE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dirty="0" smtClean="0">
                          <a:latin typeface="Arial" pitchFamily="34" charset="0"/>
                          <a:cs typeface="Arial" pitchFamily="34" charset="0"/>
                        </a:rPr>
                        <a:t>Retroalimentación de contenidos deficitarios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dirty="0" smtClean="0">
                          <a:latin typeface="Arial" pitchFamily="34" charset="0"/>
                          <a:cs typeface="Arial" pitchFamily="34" charset="0"/>
                        </a:rPr>
                        <a:t>Evaluación de contenidos </a:t>
                      </a: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 retroalimentados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Estrategias de  apoyo para la búsqueda y extracción de  información, entregándoles pautas, </a:t>
                      </a:r>
                      <a:r>
                        <a:rPr lang="es-CL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tips</a:t>
                      </a: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, palabras claves que faciliten la detección de respuestas, estrategias de comprensión y análisis de textos.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Apoyo tutor de pares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Trabajo personalizado con el alumno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Trabajo grupal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Refuerzo positivo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CL" sz="1800" baseline="0" dirty="0" smtClean="0">
                          <a:latin typeface="Arial" pitchFamily="34" charset="0"/>
                          <a:cs typeface="Arial" pitchFamily="34" charset="0"/>
                        </a:rPr>
                        <a:t>Aumento de horas del aula en las asignaturas de Lenguaje y Comunicación y Matemática</a:t>
                      </a:r>
                      <a:endParaRPr lang="es-CL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CL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3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tiposdecomunicacinnoverbalkinesica-090809204812-phpapp01</Template>
  <TotalTime>6419</TotalTime>
  <Words>520</Words>
  <Application>Microsoft Office PowerPoint</Application>
  <PresentationFormat>Presentación en pantalla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 Unicode MS</vt:lpstr>
      <vt:lpstr>Arial</vt:lpstr>
      <vt:lpstr>Calibri</vt:lpstr>
      <vt:lpstr>Comic Sans MS</vt:lpstr>
      <vt:lpstr>Lucida Handwriting</vt:lpstr>
      <vt:lpstr>Mangal</vt:lpstr>
      <vt:lpstr>Times New Roman</vt:lpstr>
      <vt:lpstr>Wingdings</vt:lpstr>
      <vt:lpstr>Lápices de cera</vt:lpstr>
      <vt:lpstr>PRÁCTICAS EXITOSAS     EN EDUCACIÓN BÁSICA</vt:lpstr>
      <vt:lpstr>Características  Generales  del establecimiento</vt:lpstr>
      <vt:lpstr>Características de las estrategias</vt:lpstr>
      <vt:lpstr>Resultados de aprendizaje  4º básico Simce 2016 </vt:lpstr>
      <vt:lpstr>Resultados de aprendizaje 6º básico Simce 2016</vt:lpstr>
      <vt:lpstr>Presentación de PowerPoint</vt:lpstr>
      <vt:lpstr>  </vt:lpstr>
      <vt:lpstr>Organización  Anual  Ed. Básica</vt:lpstr>
      <vt:lpstr>Presentación de PowerPoint</vt:lpstr>
      <vt:lpstr>ESTRATEGIAS MÁS EFECTIVAS EN EL AULA</vt:lpstr>
      <vt:lpstr>        Diseño de planificación con los estilos de aprendizaje </vt:lpstr>
      <vt:lpstr>Método “Letrilandia:País de las letras”</vt:lpstr>
      <vt:lpstr>Presentación de PowerPoint</vt:lpstr>
      <vt:lpstr>Presentación de PowerPoint</vt:lpstr>
      <vt:lpstr>Presentación de PowerPoint</vt:lpstr>
      <vt:lpstr>PLAN LECTOR</vt:lpstr>
      <vt:lpstr>Aplicación  ensayos SIMCE </vt:lpstr>
      <vt:lpstr>     Utilización de tecnologías y material concreto  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pregunta en la comprensión lectora</dc:title>
  <dc:creator>Betzy Mini</dc:creator>
  <cp:lastModifiedBy>colegio san mauricio</cp:lastModifiedBy>
  <cp:revision>35</cp:revision>
  <cp:lastPrinted>2019-06-05T19:28:25Z</cp:lastPrinted>
  <dcterms:created xsi:type="dcterms:W3CDTF">2013-06-15T22:25:48Z</dcterms:created>
  <dcterms:modified xsi:type="dcterms:W3CDTF">2019-08-02T13:20:21Z</dcterms:modified>
</cp:coreProperties>
</file>