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handoutMasterIdLst>
    <p:handoutMasterId r:id="rId31"/>
  </p:handoutMasterIdLst>
  <p:sldIdLst>
    <p:sldId id="256" r:id="rId2"/>
    <p:sldId id="290" r:id="rId3"/>
    <p:sldId id="291" r:id="rId4"/>
    <p:sldId id="292" r:id="rId5"/>
    <p:sldId id="258" r:id="rId6"/>
    <p:sldId id="259" r:id="rId7"/>
    <p:sldId id="260" r:id="rId8"/>
    <p:sldId id="261" r:id="rId9"/>
    <p:sldId id="262" r:id="rId10"/>
    <p:sldId id="263" r:id="rId11"/>
    <p:sldId id="284" r:id="rId12"/>
    <p:sldId id="289" r:id="rId13"/>
    <p:sldId id="285" r:id="rId14"/>
    <p:sldId id="266" r:id="rId15"/>
    <p:sldId id="267" r:id="rId16"/>
    <p:sldId id="268" r:id="rId17"/>
    <p:sldId id="269" r:id="rId18"/>
    <p:sldId id="276" r:id="rId19"/>
    <p:sldId id="271" r:id="rId20"/>
    <p:sldId id="277" r:id="rId21"/>
    <p:sldId id="278" r:id="rId22"/>
    <p:sldId id="280" r:id="rId23"/>
    <p:sldId id="281" r:id="rId24"/>
    <p:sldId id="273" r:id="rId25"/>
    <p:sldId id="274" r:id="rId26"/>
    <p:sldId id="275" r:id="rId27"/>
    <p:sldId id="272" r:id="rId28"/>
    <p:sldId id="283" r:id="rId29"/>
  </p:sldIdLst>
  <p:sldSz cx="9144000" cy="6858000" type="screen4x3"/>
  <p:notesSz cx="6797675" cy="9929813"/>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3850443" y="0"/>
            <a:ext cx="2945659" cy="496491"/>
          </a:xfrm>
          <a:prstGeom prst="rect">
            <a:avLst/>
          </a:prstGeom>
        </p:spPr>
        <p:txBody>
          <a:bodyPr vert="horz" lIns="91440" tIns="45720" rIns="91440" bIns="45720" rtlCol="0"/>
          <a:lstStyle>
            <a:lvl1pPr algn="r">
              <a:defRPr sz="1200"/>
            </a:lvl1pPr>
          </a:lstStyle>
          <a:p>
            <a:fld id="{54A9A44D-06AF-441F-BD83-57E14285AC4E}" type="datetimeFigureOut">
              <a:rPr lang="es-CL" smtClean="0"/>
              <a:pPr/>
              <a:t>05-06-2019</a:t>
            </a:fld>
            <a:endParaRPr lang="es-CL" dirty="0"/>
          </a:p>
        </p:txBody>
      </p:sp>
      <p:sp>
        <p:nvSpPr>
          <p:cNvPr id="4" name="3 Marcador de pie de página"/>
          <p:cNvSpPr>
            <a:spLocks noGrp="1"/>
          </p:cNvSpPr>
          <p:nvPr>
            <p:ph type="ftr" sz="quarter" idx="2"/>
          </p:nvPr>
        </p:nvSpPr>
        <p:spPr>
          <a:xfrm>
            <a:off x="0" y="9431599"/>
            <a:ext cx="2945659" cy="496491"/>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850443" y="9431599"/>
            <a:ext cx="2945659" cy="496491"/>
          </a:xfrm>
          <a:prstGeom prst="rect">
            <a:avLst/>
          </a:prstGeom>
        </p:spPr>
        <p:txBody>
          <a:bodyPr vert="horz" lIns="91440" tIns="45720" rIns="91440" bIns="45720" rtlCol="0" anchor="b"/>
          <a:lstStyle>
            <a:lvl1pPr algn="r">
              <a:defRPr sz="1200"/>
            </a:lvl1pPr>
          </a:lstStyle>
          <a:p>
            <a:fld id="{FA3C3B91-F4E7-4039-9CC5-1EA3CB4D939A}" type="slidenum">
              <a:rPr lang="es-CL" smtClean="0"/>
              <a:pPr/>
              <a:t>‹Nº›</a:t>
            </a:fld>
            <a:endParaRPr lang="es-CL" dirty="0"/>
          </a:p>
        </p:txBody>
      </p:sp>
    </p:spTree>
    <p:extLst>
      <p:ext uri="{BB962C8B-B14F-4D97-AF65-F5344CB8AC3E}">
        <p14:creationId xmlns:p14="http://schemas.microsoft.com/office/powerpoint/2010/main" val="3788422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962B9EF-1F4F-4BA2-B785-D8B2A748D546}" type="datetimeFigureOut">
              <a:rPr lang="es-CL" smtClean="0"/>
              <a:pPr/>
              <a:t>05-06-2019</a:t>
            </a:fld>
            <a:endParaRPr lang="es-CL" dirty="0"/>
          </a:p>
        </p:txBody>
      </p:sp>
      <p:sp>
        <p:nvSpPr>
          <p:cNvPr id="4" name="3 Marcador de imagen de diapositiva"/>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79450" y="4716463"/>
            <a:ext cx="5438775" cy="446881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49688" y="9431338"/>
            <a:ext cx="2946400" cy="496887"/>
          </a:xfrm>
          <a:prstGeom prst="rect">
            <a:avLst/>
          </a:prstGeom>
        </p:spPr>
        <p:txBody>
          <a:bodyPr vert="horz" lIns="91440" tIns="45720" rIns="91440" bIns="45720" rtlCol="0" anchor="b"/>
          <a:lstStyle>
            <a:lvl1pPr algn="r">
              <a:defRPr sz="1200"/>
            </a:lvl1pPr>
          </a:lstStyle>
          <a:p>
            <a:fld id="{F1D031C5-120B-4F89-B3A9-12A23BB019E3}" type="slidenum">
              <a:rPr lang="es-CL" smtClean="0"/>
              <a:pPr/>
              <a:t>‹Nº›</a:t>
            </a:fld>
            <a:endParaRPr lang="es-CL" dirty="0"/>
          </a:p>
        </p:txBody>
      </p:sp>
    </p:spTree>
    <p:extLst>
      <p:ext uri="{BB962C8B-B14F-4D97-AF65-F5344CB8AC3E}">
        <p14:creationId xmlns:p14="http://schemas.microsoft.com/office/powerpoint/2010/main" val="282026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F1D031C5-120B-4F89-B3A9-12A23BB019E3}" type="slidenum">
              <a:rPr lang="es-CL" smtClean="0"/>
              <a:pPr/>
              <a:t>1</a:t>
            </a:fld>
            <a:endParaRPr lang="es-CL" dirty="0"/>
          </a:p>
        </p:txBody>
      </p:sp>
    </p:spTree>
    <p:extLst>
      <p:ext uri="{BB962C8B-B14F-4D97-AF65-F5344CB8AC3E}">
        <p14:creationId xmlns:p14="http://schemas.microsoft.com/office/powerpoint/2010/main" val="212156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F0A4D973-2E86-4E58-86E8-29F77EBB1C65}" type="datetimeFigureOut">
              <a:rPr lang="es-CL" smtClean="0"/>
              <a:pPr/>
              <a:t>05-06-2019</a:t>
            </a:fld>
            <a:endParaRPr lang="es-CL" dirty="0"/>
          </a:p>
        </p:txBody>
      </p:sp>
      <p:sp>
        <p:nvSpPr>
          <p:cNvPr id="17" name="16 Marcador de pie de página"/>
          <p:cNvSpPr>
            <a:spLocks noGrp="1"/>
          </p:cNvSpPr>
          <p:nvPr>
            <p:ph type="ftr" sz="quarter" idx="11"/>
          </p:nvPr>
        </p:nvSpPr>
        <p:spPr/>
        <p:txBody>
          <a:bodyPr/>
          <a:lstStyle/>
          <a:p>
            <a:endParaRPr lang="es-CL"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C0BA4245-B2DC-41DD-B958-FCE5AC63DC7C}" type="slidenum">
              <a:rPr lang="es-CL" smtClean="0"/>
              <a:pPr/>
              <a:t>‹Nº›</a:t>
            </a:fld>
            <a:endParaRPr lang="es-CL"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0A4D973-2E86-4E58-86E8-29F77EBB1C65}" type="datetimeFigureOut">
              <a:rPr lang="es-CL" smtClean="0"/>
              <a:pPr/>
              <a:t>05-06-2019</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C0BA4245-B2DC-41DD-B958-FCE5AC63DC7C}" type="slidenum">
              <a:rPr lang="es-CL" smtClean="0"/>
              <a:pPr/>
              <a:t>‹Nº›</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0A4D973-2E86-4E58-86E8-29F77EBB1C65}" type="datetimeFigureOut">
              <a:rPr lang="es-CL" smtClean="0"/>
              <a:pPr/>
              <a:t>05-06-2019</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C0BA4245-B2DC-41DD-B958-FCE5AC63DC7C}" type="slidenum">
              <a:rPr lang="es-CL" smtClean="0"/>
              <a:pPr/>
              <a:t>‹Nº›</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0A4D973-2E86-4E58-86E8-29F77EBB1C65}" type="datetimeFigureOut">
              <a:rPr lang="es-CL" smtClean="0"/>
              <a:pPr/>
              <a:t>05-06-2019</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C0BA4245-B2DC-41DD-B958-FCE5AC63DC7C}" type="slidenum">
              <a:rPr lang="es-CL" smtClean="0"/>
              <a:pPr/>
              <a:t>‹Nº›</a:t>
            </a:fld>
            <a:endParaRPr lang="es-CL"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0A4D973-2E86-4E58-86E8-29F77EBB1C65}" type="datetimeFigureOut">
              <a:rPr lang="es-CL" smtClean="0"/>
              <a:pPr/>
              <a:t>05-06-2019</a:t>
            </a:fld>
            <a:endParaRPr lang="es-CL" dirty="0"/>
          </a:p>
        </p:txBody>
      </p:sp>
      <p:sp>
        <p:nvSpPr>
          <p:cNvPr id="5" name="4 Marcador de pie de página"/>
          <p:cNvSpPr>
            <a:spLocks noGrp="1"/>
          </p:cNvSpPr>
          <p:nvPr>
            <p:ph type="ftr" sz="quarter" idx="11"/>
          </p:nvPr>
        </p:nvSpPr>
        <p:spPr>
          <a:xfrm>
            <a:off x="800100" y="6172200"/>
            <a:ext cx="4000500" cy="457200"/>
          </a:xfrm>
        </p:spPr>
        <p:txBody>
          <a:bodyPr/>
          <a:lstStyle/>
          <a:p>
            <a:endParaRPr lang="es-CL"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C0BA4245-B2DC-41DD-B958-FCE5AC63DC7C}" type="slidenum">
              <a:rPr lang="es-CL" smtClean="0"/>
              <a:pPr/>
              <a:t>‹Nº›</a:t>
            </a:fld>
            <a:endParaRPr lang="es-CL"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0A4D973-2E86-4E58-86E8-29F77EBB1C65}" type="datetimeFigureOut">
              <a:rPr lang="es-CL" smtClean="0"/>
              <a:pPr/>
              <a:t>05-06-2019</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C0BA4245-B2DC-41DD-B958-FCE5AC63DC7C}" type="slidenum">
              <a:rPr lang="es-CL" smtClean="0"/>
              <a:pPr/>
              <a:t>‹Nº›</a:t>
            </a:fld>
            <a:endParaRPr lang="es-CL"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F0A4D973-2E86-4E58-86E8-29F77EBB1C65}" type="datetimeFigureOut">
              <a:rPr lang="es-CL" smtClean="0"/>
              <a:pPr/>
              <a:t>05-06-2019</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C0BA4245-B2DC-41DD-B958-FCE5AC63DC7C}" type="slidenum">
              <a:rPr lang="es-CL" smtClean="0"/>
              <a:pPr/>
              <a:t>‹Nº›</a:t>
            </a:fld>
            <a:endParaRPr lang="es-CL"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0A4D973-2E86-4E58-86E8-29F77EBB1C65}" type="datetimeFigureOut">
              <a:rPr lang="es-CL" smtClean="0"/>
              <a:pPr/>
              <a:t>05-06-2019</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C0BA4245-B2DC-41DD-B958-FCE5AC63DC7C}" type="slidenum">
              <a:rPr lang="es-CL" smtClean="0"/>
              <a:pPr/>
              <a:t>‹Nº›</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0A4D973-2E86-4E58-86E8-29F77EBB1C65}" type="datetimeFigureOut">
              <a:rPr lang="es-CL" smtClean="0"/>
              <a:pPr/>
              <a:t>05-06-2019</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C0BA4245-B2DC-41DD-B958-FCE5AC63DC7C}" type="slidenum">
              <a:rPr lang="es-CL" smtClean="0"/>
              <a:pPr/>
              <a:t>‹Nº›</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0A4D973-2E86-4E58-86E8-29F77EBB1C65}" type="datetimeFigureOut">
              <a:rPr lang="es-CL" smtClean="0"/>
              <a:pPr/>
              <a:t>05-06-2019</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C0BA4245-B2DC-41DD-B958-FCE5AC63DC7C}" type="slidenum">
              <a:rPr lang="es-CL" smtClean="0"/>
              <a:pPr/>
              <a:t>‹Nº›</a:t>
            </a:fld>
            <a:endParaRPr lang="es-CL"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0A4D973-2E86-4E58-86E8-29F77EBB1C65}" type="datetimeFigureOut">
              <a:rPr lang="es-CL" smtClean="0"/>
              <a:pPr/>
              <a:t>05-06-2019</a:t>
            </a:fld>
            <a:endParaRPr lang="es-CL" dirty="0"/>
          </a:p>
        </p:txBody>
      </p:sp>
      <p:sp>
        <p:nvSpPr>
          <p:cNvPr id="6" name="5 Marcador de pie de página"/>
          <p:cNvSpPr>
            <a:spLocks noGrp="1"/>
          </p:cNvSpPr>
          <p:nvPr>
            <p:ph type="ftr" sz="quarter" idx="11"/>
          </p:nvPr>
        </p:nvSpPr>
        <p:spPr>
          <a:xfrm>
            <a:off x="914400" y="6172200"/>
            <a:ext cx="3886200" cy="457200"/>
          </a:xfrm>
        </p:spPr>
        <p:txBody>
          <a:bodyPr/>
          <a:lstStyle/>
          <a:p>
            <a:endParaRPr lang="es-CL" dirty="0"/>
          </a:p>
        </p:txBody>
      </p:sp>
      <p:sp>
        <p:nvSpPr>
          <p:cNvPr id="7" name="6 Marcador de número de diapositiva"/>
          <p:cNvSpPr>
            <a:spLocks noGrp="1"/>
          </p:cNvSpPr>
          <p:nvPr>
            <p:ph type="sldNum" sz="quarter" idx="12"/>
          </p:nvPr>
        </p:nvSpPr>
        <p:spPr>
          <a:xfrm>
            <a:off x="146304" y="6208776"/>
            <a:ext cx="457200" cy="457200"/>
          </a:xfrm>
        </p:spPr>
        <p:txBody>
          <a:bodyPr/>
          <a:lstStyle/>
          <a:p>
            <a:fld id="{C0BA4245-B2DC-41DD-B958-FCE5AC63DC7C}" type="slidenum">
              <a:rPr lang="es-CL" smtClean="0"/>
              <a:pPr/>
              <a:t>‹Nº›</a:t>
            </a:fld>
            <a:endParaRPr lang="es-CL"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0A4D973-2E86-4E58-86E8-29F77EBB1C65}" type="datetimeFigureOut">
              <a:rPr lang="es-CL" smtClean="0"/>
              <a:pPr/>
              <a:t>05-06-2019</a:t>
            </a:fld>
            <a:endParaRPr lang="es-CL"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CL"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0BA4245-B2DC-41DD-B958-FCE5AC63DC7C}" type="slidenum">
              <a:rPr lang="es-CL" smtClean="0"/>
              <a:pPr/>
              <a:t>‹Nº›</a:t>
            </a:fld>
            <a:endParaRPr lang="es-CL"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95400" y="3200400"/>
            <a:ext cx="6400800" cy="2892896"/>
          </a:xfrm>
        </p:spPr>
        <p:txBody>
          <a:bodyPr/>
          <a:lstStyle/>
          <a:p>
            <a:r>
              <a:rPr lang="es-CL" dirty="0" smtClean="0"/>
              <a:t>Corporación Educacional San Mauricio.</a:t>
            </a:r>
            <a:r>
              <a:rPr lang="es-CL" dirty="0" smtClean="0"/>
              <a:t> </a:t>
            </a:r>
            <a:endParaRPr lang="es-CL" dirty="0"/>
          </a:p>
        </p:txBody>
      </p:sp>
      <p:sp>
        <p:nvSpPr>
          <p:cNvPr id="2" name="1 Título"/>
          <p:cNvSpPr>
            <a:spLocks noGrp="1"/>
          </p:cNvSpPr>
          <p:nvPr>
            <p:ph type="ctrTitle"/>
          </p:nvPr>
        </p:nvSpPr>
        <p:spPr/>
        <p:txBody>
          <a:bodyPr>
            <a:normAutofit/>
          </a:bodyPr>
          <a:lstStyle/>
          <a:p>
            <a:r>
              <a:rPr lang="es-CL" dirty="0" smtClean="0"/>
              <a:t>P.E.I Colegio San Mauricio 2019.</a:t>
            </a:r>
            <a:endParaRPr lang="es-CL"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855993"/>
            <a:ext cx="2038350" cy="22383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363272" cy="1143000"/>
          </a:xfrm>
        </p:spPr>
        <p:txBody>
          <a:bodyPr>
            <a:normAutofit fontScale="90000"/>
          </a:bodyPr>
          <a:lstStyle/>
          <a:p>
            <a:r>
              <a:rPr lang="es-CL" dirty="0" smtClean="0"/>
              <a:t>GESTIÓN </a:t>
            </a:r>
            <a:r>
              <a:rPr lang="es-CL" dirty="0" smtClean="0"/>
              <a:t>CONVIVENCIA </a:t>
            </a:r>
            <a:r>
              <a:rPr lang="es-CL" dirty="0" smtClean="0"/>
              <a:t>ESCOLAR:</a:t>
            </a:r>
            <a:endParaRPr lang="es-CL" dirty="0"/>
          </a:p>
        </p:txBody>
      </p:sp>
      <p:sp>
        <p:nvSpPr>
          <p:cNvPr id="3" name="2 Marcador de contenido"/>
          <p:cNvSpPr>
            <a:spLocks noGrp="1"/>
          </p:cNvSpPr>
          <p:nvPr>
            <p:ph sz="quarter" idx="1"/>
          </p:nvPr>
        </p:nvSpPr>
        <p:spPr>
          <a:xfrm>
            <a:off x="323528" y="1447800"/>
            <a:ext cx="8363272" cy="4572000"/>
          </a:xfrm>
        </p:spPr>
        <p:txBody>
          <a:bodyPr>
            <a:normAutofit/>
          </a:bodyPr>
          <a:lstStyle/>
          <a:p>
            <a:pPr algn="just"/>
            <a:r>
              <a:rPr lang="es-CL" dirty="0" smtClean="0"/>
              <a:t>Giras de estudio</a:t>
            </a:r>
          </a:p>
          <a:p>
            <a:pPr algn="just"/>
            <a:r>
              <a:rPr lang="es-CL" dirty="0" smtClean="0"/>
              <a:t> </a:t>
            </a:r>
            <a:r>
              <a:rPr lang="es-CL" dirty="0" smtClean="0"/>
              <a:t>Viajes Educativos</a:t>
            </a:r>
            <a:r>
              <a:rPr lang="es-CL" dirty="0" smtClean="0"/>
              <a:t> .</a:t>
            </a:r>
            <a:endParaRPr lang="es-CL" dirty="0" smtClean="0"/>
          </a:p>
          <a:p>
            <a:pPr algn="just"/>
            <a:r>
              <a:rPr lang="es-CL" dirty="0" smtClean="0"/>
              <a:t>Visitas a  </a:t>
            </a:r>
            <a:r>
              <a:rPr lang="es-CL" dirty="0" smtClean="0"/>
              <a:t>la universidad alumnos 7° y 8° </a:t>
            </a:r>
            <a:r>
              <a:rPr lang="es-CL" dirty="0" smtClean="0"/>
              <a:t>básico.                          </a:t>
            </a:r>
            <a:endParaRPr lang="es-CL" dirty="0" smtClean="0"/>
          </a:p>
          <a:p>
            <a:pPr algn="just"/>
            <a:r>
              <a:rPr lang="es-CL" dirty="0" smtClean="0"/>
              <a:t>Visita a Institutos y liceos para asegurar que los alumnos continuen la Enseñanza media.      </a:t>
            </a:r>
          </a:p>
          <a:p>
            <a:endParaRPr lang="es-CL" dirty="0" smtClean="0"/>
          </a:p>
          <a:p>
            <a:endParaRPr lang="es-C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435280" cy="1143000"/>
          </a:xfrm>
        </p:spPr>
        <p:txBody>
          <a:bodyPr>
            <a:normAutofit/>
          </a:bodyPr>
          <a:lstStyle/>
          <a:p>
            <a:r>
              <a:rPr lang="es-CL" sz="2800" dirty="0" smtClean="0"/>
              <a:t>INDICADORES </a:t>
            </a:r>
            <a:r>
              <a:rPr lang="es-CL" sz="2800" dirty="0" smtClean="0"/>
              <a:t>DE </a:t>
            </a:r>
            <a:r>
              <a:rPr lang="es-CL" sz="2800" dirty="0" smtClean="0"/>
              <a:t>EVALUACIÓN:</a:t>
            </a:r>
            <a:endParaRPr lang="es-CL" sz="2800" dirty="0"/>
          </a:p>
        </p:txBody>
      </p:sp>
      <p:sp>
        <p:nvSpPr>
          <p:cNvPr id="3" name="2 Marcador de contenido"/>
          <p:cNvSpPr>
            <a:spLocks noGrp="1"/>
          </p:cNvSpPr>
          <p:nvPr>
            <p:ph sz="quarter" idx="1"/>
          </p:nvPr>
        </p:nvSpPr>
        <p:spPr>
          <a:xfrm>
            <a:off x="107504" y="1447800"/>
            <a:ext cx="8579296" cy="4572000"/>
          </a:xfrm>
        </p:spPr>
        <p:txBody>
          <a:bodyPr>
            <a:normAutofit fontScale="92500" lnSpcReduction="20000"/>
          </a:bodyPr>
          <a:lstStyle/>
          <a:p>
            <a:pPr algn="just"/>
            <a:r>
              <a:rPr lang="es-CL" dirty="0" smtClean="0"/>
              <a:t>Los indicadores pueden enfocarse en distintos niveles del objeto que intentan cualificar, como por ejemplo, en sus rasgos formales, de contenido, de procedimientos, o en habilidades o competencias verificables mediante observación directa, muchas veces traducible en una </a:t>
            </a:r>
            <a:r>
              <a:rPr lang="es-CL" b="1" dirty="0" smtClean="0"/>
              <a:t>cuantificación</a:t>
            </a:r>
            <a:r>
              <a:rPr lang="es-CL" dirty="0" smtClean="0"/>
              <a:t> o conversión en una nota o en un puntaje, concepto o porcentaje de logro.</a:t>
            </a:r>
          </a:p>
          <a:p>
            <a:pPr algn="just"/>
            <a:r>
              <a:rPr lang="es-CL" dirty="0" smtClean="0"/>
              <a:t>Los indicadores, en consecuencia, vinculan un </a:t>
            </a:r>
            <a:r>
              <a:rPr lang="es-CL" b="1" dirty="0" smtClean="0"/>
              <a:t>fenómeno material</a:t>
            </a:r>
            <a:r>
              <a:rPr lang="es-CL" dirty="0" smtClean="0"/>
              <a:t> (una prueba, una disertación, una conducta – </a:t>
            </a:r>
            <a:r>
              <a:rPr lang="es-CL" i="1" dirty="0" smtClean="0"/>
              <a:t>investigar</a:t>
            </a:r>
            <a:r>
              <a:rPr lang="es-CL" dirty="0" smtClean="0"/>
              <a:t> -, un contenido, una habilidad, etc.), con un marco de evaluación </a:t>
            </a:r>
            <a:r>
              <a:rPr lang="es-CL" b="1" dirty="0" smtClean="0"/>
              <a:t>abstracto</a:t>
            </a:r>
            <a:r>
              <a:rPr lang="es-CL" dirty="0" smtClean="0"/>
              <a:t>, previamente estipulado y sostenido en un marco teórico que integra – al menos – un paradigma pedagógico (como por ejemplo, </a:t>
            </a:r>
            <a:r>
              <a:rPr lang="es-CL" i="1" dirty="0" smtClean="0"/>
              <a:t>constructivismo</a:t>
            </a:r>
            <a:r>
              <a:rPr lang="es-CL" dirty="0" smtClean="0"/>
              <a:t>) y un campo disciplinario .</a:t>
            </a:r>
          </a:p>
          <a:p>
            <a:pPr>
              <a:buNone/>
            </a:pPr>
            <a:endParaRPr lang="es-C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79512" y="188640"/>
            <a:ext cx="8875156" cy="64087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sz="quarter" idx="1"/>
          </p:nvPr>
        </p:nvSpPr>
        <p:spPr/>
        <p:txBody>
          <a:bodyPr/>
          <a:lstStyle/>
          <a:p>
            <a:endParaRPr lang="es-CL" dirty="0"/>
          </a:p>
        </p:txBody>
      </p:sp>
      <p:pic>
        <p:nvPicPr>
          <p:cNvPr id="1026" name="Picture 2" descr="Resultado de imagen para ejemplo de instrumentos de evaluacion estandarizados"/>
          <p:cNvPicPr>
            <a:picLocks noChangeAspect="1" noChangeArrowheads="1"/>
          </p:cNvPicPr>
          <p:nvPr/>
        </p:nvPicPr>
        <p:blipFill>
          <a:blip r:embed="rId2" cstate="print"/>
          <a:srcRect/>
          <a:stretch>
            <a:fillRect/>
          </a:stretch>
        </p:blipFill>
        <p:spPr bwMode="auto">
          <a:xfrm>
            <a:off x="323528" y="0"/>
            <a:ext cx="8820472"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VIAJE  PARQUE LAGUNA LAJA. </a:t>
            </a:r>
            <a:br>
              <a:rPr lang="es-CL" dirty="0" smtClean="0"/>
            </a:br>
            <a:r>
              <a:rPr lang="es-CL" dirty="0" smtClean="0"/>
              <a:t>KAREM ESCOBAR N.</a:t>
            </a:r>
            <a:endParaRPr lang="es-CL" dirty="0"/>
          </a:p>
        </p:txBody>
      </p:sp>
      <p:pic>
        <p:nvPicPr>
          <p:cNvPr id="4" name="3 Marcador de contenido" descr="C:\Users\Integracion\Desktop\Gira Parque Laguna del Laja\20160805_112057.jpg"/>
          <p:cNvPicPr>
            <a:picLocks noGrp="1"/>
          </p:cNvPicPr>
          <p:nvPr>
            <p:ph sz="quarter" idx="1"/>
          </p:nvPr>
        </p:nvPicPr>
        <p:blipFill>
          <a:blip r:embed="rId2" cstate="print"/>
          <a:stretch>
            <a:fillRect/>
          </a:stretch>
        </p:blipFill>
        <p:spPr bwMode="auto">
          <a:xfrm>
            <a:off x="1259632" y="2132856"/>
            <a:ext cx="6048672" cy="316835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        VIAJE A VILLARRICA .MARIA SOLEDAD HERNÁNDEZ.</a:t>
            </a:r>
            <a:endParaRPr lang="es-CL" dirty="0"/>
          </a:p>
        </p:txBody>
      </p:sp>
      <p:pic>
        <p:nvPicPr>
          <p:cNvPr id="4" name="3 Marcador de contenido" descr="C:\Users\Integracion\Desktop\Villarica\20161118_142707.jpg"/>
          <p:cNvPicPr>
            <a:picLocks noGrp="1"/>
          </p:cNvPicPr>
          <p:nvPr>
            <p:ph sz="quarter" idx="1"/>
          </p:nvPr>
        </p:nvPicPr>
        <p:blipFill>
          <a:blip r:embed="rId2" cstate="print"/>
          <a:stretch>
            <a:fillRect/>
          </a:stretch>
        </p:blipFill>
        <p:spPr bwMode="auto">
          <a:xfrm>
            <a:off x="1619672" y="2348880"/>
            <a:ext cx="5184575" cy="28083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ANIVERSARIO DEL COLEGIO. </a:t>
            </a:r>
            <a:br>
              <a:rPr lang="es-CL" dirty="0" smtClean="0"/>
            </a:br>
            <a:r>
              <a:rPr lang="es-CL" dirty="0" smtClean="0"/>
              <a:t>JUANA SAAVEDRA ORTIZ.</a:t>
            </a:r>
            <a:endParaRPr lang="es-CL" dirty="0"/>
          </a:p>
        </p:txBody>
      </p:sp>
      <p:pic>
        <p:nvPicPr>
          <p:cNvPr id="4" name="3 Marcador de contenido" descr="F:\Aniversario colegio\DSC05719.JPG"/>
          <p:cNvPicPr>
            <a:picLocks noGrp="1"/>
          </p:cNvPicPr>
          <p:nvPr>
            <p:ph sz="quarter" idx="1"/>
          </p:nvPr>
        </p:nvPicPr>
        <p:blipFill>
          <a:blip r:embed="rId2" cstate="print"/>
          <a:stretch>
            <a:fillRect/>
          </a:stretch>
        </p:blipFill>
        <p:spPr>
          <a:xfrm>
            <a:off x="1475656" y="1988840"/>
            <a:ext cx="5400600" cy="3528392"/>
          </a:xfrm>
          <a:prstGeom prst="rect">
            <a:avLst/>
          </a:prstGeom>
          <a:noFill/>
          <a:ln>
            <a:noFill/>
            <a:prstDash/>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MUESTRA GASTRONOMICA </a:t>
            </a:r>
            <a:br>
              <a:rPr lang="es-CL" dirty="0" smtClean="0"/>
            </a:br>
            <a:r>
              <a:rPr lang="es-CL" dirty="0" smtClean="0"/>
              <a:t>KARINA ROA CASTILLO</a:t>
            </a:r>
            <a:endParaRPr lang="es-CL" dirty="0"/>
          </a:p>
        </p:txBody>
      </p:sp>
      <p:pic>
        <p:nvPicPr>
          <p:cNvPr id="4" name="3 Marcador de contenido" descr="F:\foto 9 septiembre\IMG_20140909_120524_0.jpg"/>
          <p:cNvPicPr>
            <a:picLocks noGrp="1"/>
          </p:cNvPicPr>
          <p:nvPr>
            <p:ph sz="quarter" idx="1"/>
          </p:nvPr>
        </p:nvPicPr>
        <p:blipFill>
          <a:blip r:embed="rId2" cstate="print"/>
          <a:stretch>
            <a:fillRect/>
          </a:stretch>
        </p:blipFill>
        <p:spPr>
          <a:xfrm>
            <a:off x="1691680" y="1988840"/>
            <a:ext cx="5832648" cy="3168352"/>
          </a:xfrm>
          <a:prstGeom prst="rect">
            <a:avLst/>
          </a:prstGeom>
          <a:noFill/>
          <a:ln>
            <a:noFill/>
            <a:prstDash/>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      Simulacro de sismo. </a:t>
            </a:r>
            <a:br>
              <a:rPr lang="es-CL" dirty="0" smtClean="0"/>
            </a:br>
            <a:r>
              <a:rPr lang="es-CL" dirty="0" smtClean="0"/>
              <a:t>GERMAN CAMPOS VARGAS.</a:t>
            </a:r>
            <a:endParaRPr lang="es-CL" dirty="0"/>
          </a:p>
        </p:txBody>
      </p:sp>
      <p:sp>
        <p:nvSpPr>
          <p:cNvPr id="3" name="2 Marcador de contenido"/>
          <p:cNvSpPr>
            <a:spLocks noGrp="1"/>
          </p:cNvSpPr>
          <p:nvPr>
            <p:ph sz="quarter" idx="1"/>
          </p:nvPr>
        </p:nvSpPr>
        <p:spPr/>
        <p:txBody>
          <a:bodyPr/>
          <a:lstStyle/>
          <a:p>
            <a:endParaRPr lang="es-CL" dirty="0"/>
          </a:p>
        </p:txBody>
      </p:sp>
      <p:pic>
        <p:nvPicPr>
          <p:cNvPr id="6146" name="Picture 2" descr="http://colegiosanmauricio.cl/wp-content/uploads/2016/07/1-3.jpg"/>
          <p:cNvPicPr>
            <a:picLocks noChangeAspect="1" noChangeArrowheads="1"/>
          </p:cNvPicPr>
          <p:nvPr/>
        </p:nvPicPr>
        <p:blipFill>
          <a:blip r:embed="rId2" cstate="print"/>
          <a:srcRect/>
          <a:stretch>
            <a:fillRect/>
          </a:stretch>
        </p:blipFill>
        <p:spPr bwMode="auto">
          <a:xfrm>
            <a:off x="899592" y="1412776"/>
            <a:ext cx="7776864" cy="468052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             DIA DE BOMBERO.</a:t>
            </a:r>
            <a:br>
              <a:rPr lang="es-CL" dirty="0" smtClean="0"/>
            </a:br>
            <a:r>
              <a:rPr lang="es-CL" dirty="0" smtClean="0"/>
              <a:t>MARIELA VALDEBENITO OSSES.</a:t>
            </a:r>
            <a:endParaRPr lang="es-CL" dirty="0"/>
          </a:p>
        </p:txBody>
      </p:sp>
      <p:pic>
        <p:nvPicPr>
          <p:cNvPr id="1026" name="Picture 2" descr="C:\Users\Integracion\Desktop\Día del bombero\20160705_145419.jpg"/>
          <p:cNvPicPr>
            <a:picLocks noGrp="1" noChangeAspect="1" noChangeArrowheads="1"/>
          </p:cNvPicPr>
          <p:nvPr>
            <p:ph sz="quarter" idx="1"/>
          </p:nvPr>
        </p:nvPicPr>
        <p:blipFill>
          <a:blip r:embed="rId2" cstate="print"/>
          <a:stretch>
            <a:fillRect/>
          </a:stretch>
        </p:blipFill>
        <p:spPr bwMode="auto">
          <a:xfrm>
            <a:off x="991292" y="1447800"/>
            <a:ext cx="7618615" cy="457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Misión:</a:t>
            </a:r>
            <a:endParaRPr lang="es-CL" dirty="0"/>
          </a:p>
        </p:txBody>
      </p:sp>
      <p:sp>
        <p:nvSpPr>
          <p:cNvPr id="3" name="Marcador de contenido 2"/>
          <p:cNvSpPr>
            <a:spLocks noGrp="1"/>
          </p:cNvSpPr>
          <p:nvPr>
            <p:ph sz="quarter" idx="1"/>
          </p:nvPr>
        </p:nvSpPr>
        <p:spPr/>
        <p:txBody>
          <a:bodyPr>
            <a:normAutofit/>
          </a:bodyPr>
          <a:lstStyle/>
          <a:p>
            <a:r>
              <a:rPr lang="es-CL" sz="2000" dirty="0" smtClean="0"/>
              <a:t>Entregar alumnos con valores, habilidades, considerando sus capacidades y necesidades, privilegiando un ambiente participativo y democrático en sus procesos de enseñanza aprendizaje, en donde cada uno de los integrantes puedan desarrollar  sus potencialidades.</a:t>
            </a:r>
          </a:p>
          <a:p>
            <a:endParaRPr lang="es-CL" sz="2000" dirty="0" smtClean="0"/>
          </a:p>
          <a:p>
            <a:r>
              <a:rPr lang="es-CL" sz="2000" dirty="0" smtClean="0"/>
              <a:t>Contar con personal multidisciplinario para trabajar tanto en la parte pedagógica, valórica y extra- escolar, con personal comprometido  para mejorar la  convivencia escolar.</a:t>
            </a:r>
          </a:p>
          <a:p>
            <a:endParaRPr lang="es-CL" sz="2000" dirty="0" smtClean="0"/>
          </a:p>
          <a:p>
            <a:r>
              <a:rPr lang="es-CL" sz="2000" dirty="0" smtClean="0"/>
              <a:t>Apoyar e integrar a toda la comunidad educativa, entregándoles herramientas para fortalecer sus funciones.</a:t>
            </a:r>
            <a:endParaRPr lang="es-CL" sz="2000" dirty="0"/>
          </a:p>
        </p:txBody>
      </p:sp>
    </p:spTree>
    <p:extLst>
      <p:ext uri="{BB962C8B-B14F-4D97-AF65-F5344CB8AC3E}">
        <p14:creationId xmlns:p14="http://schemas.microsoft.com/office/powerpoint/2010/main" val="909128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2800" dirty="0" smtClean="0"/>
              <a:t>RECONOCIMIENTO POR LOGROS SIMCE AÑO 2016 LENGUAJE Y MATEMATICAS 4° 6° BÁSICO SAN MAURICIO</a:t>
            </a:r>
            <a:endParaRPr lang="es-CL" sz="2800" dirty="0"/>
          </a:p>
        </p:txBody>
      </p:sp>
      <p:sp>
        <p:nvSpPr>
          <p:cNvPr id="3" name="2 Marcador de contenido"/>
          <p:cNvSpPr>
            <a:spLocks noGrp="1"/>
          </p:cNvSpPr>
          <p:nvPr>
            <p:ph sz="quarter" idx="1"/>
          </p:nvPr>
        </p:nvSpPr>
        <p:spPr/>
        <p:txBody>
          <a:bodyPr/>
          <a:lstStyle/>
          <a:p>
            <a:r>
              <a:rPr lang="es-CL" dirty="0" smtClean="0"/>
              <a:t>Entrega de un diploma  por parte de la directora Provincial la Sra. Mónica Collín .</a:t>
            </a:r>
            <a:endParaRPr lang="es-CL" dirty="0"/>
          </a:p>
        </p:txBody>
      </p:sp>
      <p:pic>
        <p:nvPicPr>
          <p:cNvPr id="34818" name="Picture 2" descr="IMG_20170503_104159"/>
          <p:cNvPicPr>
            <a:picLocks noChangeAspect="1" noChangeArrowheads="1"/>
          </p:cNvPicPr>
          <p:nvPr/>
        </p:nvPicPr>
        <p:blipFill>
          <a:blip r:embed="rId2" cstate="print"/>
          <a:srcRect/>
          <a:stretch>
            <a:fillRect/>
          </a:stretch>
        </p:blipFill>
        <p:spPr bwMode="auto">
          <a:xfrm>
            <a:off x="2411760" y="2348880"/>
            <a:ext cx="3744416" cy="381642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KAREN ACUÑA GALLEGOS PROFESORA DE LENGUAJE SAN MAURICIO</a:t>
            </a:r>
            <a:endParaRPr lang="es-CL" dirty="0"/>
          </a:p>
        </p:txBody>
      </p:sp>
      <p:sp>
        <p:nvSpPr>
          <p:cNvPr id="3" name="2 Marcador de contenido"/>
          <p:cNvSpPr>
            <a:spLocks noGrp="1"/>
          </p:cNvSpPr>
          <p:nvPr>
            <p:ph sz="quarter" idx="1"/>
          </p:nvPr>
        </p:nvSpPr>
        <p:spPr>
          <a:xfrm>
            <a:off x="914400" y="1484784"/>
            <a:ext cx="7772400" cy="4535016"/>
          </a:xfrm>
        </p:spPr>
        <p:txBody>
          <a:bodyPr/>
          <a:lstStyle/>
          <a:p>
            <a:endParaRPr lang="es-CL" dirty="0"/>
          </a:p>
        </p:txBody>
      </p:sp>
      <p:pic>
        <p:nvPicPr>
          <p:cNvPr id="35842" name="Picture 2" descr="IMG_20170503_105107"/>
          <p:cNvPicPr>
            <a:picLocks noChangeAspect="1" noChangeArrowheads="1"/>
          </p:cNvPicPr>
          <p:nvPr/>
        </p:nvPicPr>
        <p:blipFill>
          <a:blip r:embed="rId2" cstate="print"/>
          <a:srcRect/>
          <a:stretch>
            <a:fillRect/>
          </a:stretch>
        </p:blipFill>
        <p:spPr bwMode="auto">
          <a:xfrm>
            <a:off x="1115616" y="1484784"/>
            <a:ext cx="5184576" cy="454538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     TALLER VIDA SANA. </a:t>
            </a:r>
            <a:br>
              <a:rPr lang="es-CL" dirty="0" smtClean="0"/>
            </a:br>
            <a:r>
              <a:rPr lang="es-CL" dirty="0" smtClean="0"/>
              <a:t>     SUSANA VILLARROEL C.</a:t>
            </a:r>
            <a:endParaRPr lang="es-CL" dirty="0"/>
          </a:p>
        </p:txBody>
      </p:sp>
      <p:sp>
        <p:nvSpPr>
          <p:cNvPr id="3" name="2 Marcador de contenido"/>
          <p:cNvSpPr>
            <a:spLocks noGrp="1"/>
          </p:cNvSpPr>
          <p:nvPr>
            <p:ph sz="quarter" idx="1"/>
          </p:nvPr>
        </p:nvSpPr>
        <p:spPr/>
        <p:txBody>
          <a:bodyPr/>
          <a:lstStyle/>
          <a:p>
            <a:endParaRPr lang="es-CL" dirty="0"/>
          </a:p>
        </p:txBody>
      </p:sp>
      <p:pic>
        <p:nvPicPr>
          <p:cNvPr id="36866" name="Picture 2" descr="http://colegiosanmauricio.cl/wp-content/flgallery/tmp/img-yw8qzber8vtx.160x120.jpg"/>
          <p:cNvPicPr>
            <a:picLocks noChangeAspect="1" noChangeArrowheads="1"/>
          </p:cNvPicPr>
          <p:nvPr/>
        </p:nvPicPr>
        <p:blipFill>
          <a:blip r:embed="rId2" cstate="print"/>
          <a:srcRect/>
          <a:stretch>
            <a:fillRect/>
          </a:stretch>
        </p:blipFill>
        <p:spPr bwMode="auto">
          <a:xfrm>
            <a:off x="1043608" y="1640946"/>
            <a:ext cx="6768752" cy="416431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    CHARLAS CON P.D.I. </a:t>
            </a:r>
            <a:br>
              <a:rPr lang="es-CL" dirty="0" smtClean="0"/>
            </a:br>
            <a:r>
              <a:rPr lang="es-CL" dirty="0" smtClean="0"/>
              <a:t>     SUSANA VILLARROEL.</a:t>
            </a:r>
            <a:endParaRPr lang="es-CL" dirty="0"/>
          </a:p>
        </p:txBody>
      </p:sp>
      <p:pic>
        <p:nvPicPr>
          <p:cNvPr id="5" name="Picture 2" descr="http://colegiosanmauricio.cl/wp-content/flgallery/tmp/img-wet5oxtutxes.160x120.jpg"/>
          <p:cNvPicPr>
            <a:picLocks noGrp="1" noChangeAspect="1" noChangeArrowheads="1"/>
          </p:cNvPicPr>
          <p:nvPr>
            <p:ph sz="quarter" idx="1"/>
          </p:nvPr>
        </p:nvPicPr>
        <p:blipFill>
          <a:blip r:embed="rId2" cstate="print"/>
          <a:srcRect/>
          <a:stretch>
            <a:fillRect/>
          </a:stretch>
        </p:blipFill>
        <p:spPr bwMode="auto">
          <a:xfrm>
            <a:off x="5076056" y="1700808"/>
            <a:ext cx="3096344" cy="2952328"/>
          </a:xfrm>
          <a:prstGeom prst="rect">
            <a:avLst/>
          </a:prstGeom>
          <a:noFill/>
        </p:spPr>
      </p:pic>
      <p:pic>
        <p:nvPicPr>
          <p:cNvPr id="38914" name="Picture 2" descr="http://colegiosanmauricio.cl/wp-content/flgallery/tmp/img-m4mpadety432.160x120.jpg"/>
          <p:cNvPicPr>
            <a:picLocks noChangeAspect="1" noChangeArrowheads="1"/>
          </p:cNvPicPr>
          <p:nvPr/>
        </p:nvPicPr>
        <p:blipFill>
          <a:blip r:embed="rId3" cstate="print"/>
          <a:srcRect/>
          <a:stretch>
            <a:fillRect/>
          </a:stretch>
        </p:blipFill>
        <p:spPr bwMode="auto">
          <a:xfrm>
            <a:off x="1115616" y="1628800"/>
            <a:ext cx="3672408" cy="295232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 </a:t>
            </a:r>
            <a:r>
              <a:rPr lang="es-CL" sz="2700" dirty="0" smtClean="0"/>
              <a:t>PREMIACIÓN PRIMER LUGAR TALLER DE AJEDREZ. RICARDO HERNÁNDEZ  C.</a:t>
            </a:r>
            <a:endParaRPr lang="es-CL" sz="2700" dirty="0"/>
          </a:p>
        </p:txBody>
      </p:sp>
      <p:pic>
        <p:nvPicPr>
          <p:cNvPr id="3074" name="Picture 2" descr="C:\Users\Integracion\Desktop\Ajedrez Comunal 2017\20170522_131720.jpg"/>
          <p:cNvPicPr>
            <a:picLocks noGrp="1" noChangeAspect="1" noChangeArrowheads="1"/>
          </p:cNvPicPr>
          <p:nvPr>
            <p:ph sz="quarter" idx="1"/>
          </p:nvPr>
        </p:nvPicPr>
        <p:blipFill>
          <a:blip r:embed="rId2" cstate="print"/>
          <a:srcRect/>
          <a:stretch>
            <a:fillRect/>
          </a:stretch>
        </p:blipFill>
        <p:spPr bwMode="auto">
          <a:xfrm>
            <a:off x="251520" y="1447800"/>
            <a:ext cx="7597080" cy="4572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200" dirty="0" smtClean="0"/>
              <a:t> ORIENTACION VOCACIONAL</a:t>
            </a:r>
            <a:br>
              <a:rPr lang="es-CL" sz="3200" dirty="0" smtClean="0"/>
            </a:br>
            <a:r>
              <a:rPr lang="es-CL" sz="3200" dirty="0" smtClean="0"/>
              <a:t> YASNA BARRIOS ALMENDRA.</a:t>
            </a:r>
            <a:endParaRPr lang="es-CL" sz="3200" dirty="0"/>
          </a:p>
        </p:txBody>
      </p:sp>
      <p:pic>
        <p:nvPicPr>
          <p:cNvPr id="4098" name="Picture 2" descr="C:\Users\Integracion\Desktop\Fotos Visita Los Angeles\DSC_0376.jpg"/>
          <p:cNvPicPr>
            <a:picLocks noGrp="1" noChangeAspect="1" noChangeArrowheads="1"/>
          </p:cNvPicPr>
          <p:nvPr>
            <p:ph sz="quarter" idx="1"/>
          </p:nvPr>
        </p:nvPicPr>
        <p:blipFill>
          <a:blip r:embed="rId2" cstate="print"/>
          <a:stretch>
            <a:fillRect/>
          </a:stretch>
        </p:blipFill>
        <p:spPr bwMode="auto">
          <a:xfrm>
            <a:off x="1751907" y="1447800"/>
            <a:ext cx="6097385" cy="4572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 VISITA UNIVERSIDAD SANTO TOMAS.</a:t>
            </a:r>
            <a:endParaRPr lang="es-CL" dirty="0"/>
          </a:p>
        </p:txBody>
      </p:sp>
      <p:pic>
        <p:nvPicPr>
          <p:cNvPr id="5122" name="Picture 2" descr="C:\Users\Integracion\Desktop\Fotos Visita Los Angeles\DSC_0363.jpg"/>
          <p:cNvPicPr>
            <a:picLocks noGrp="1" noChangeAspect="1" noChangeArrowheads="1"/>
          </p:cNvPicPr>
          <p:nvPr>
            <p:ph sz="quarter" idx="1"/>
          </p:nvPr>
        </p:nvPicPr>
        <p:blipFill>
          <a:blip r:embed="rId2" cstate="print"/>
          <a:stretch>
            <a:fillRect/>
          </a:stretch>
        </p:blipFill>
        <p:spPr bwMode="auto">
          <a:xfrm>
            <a:off x="1751907" y="1447800"/>
            <a:ext cx="6097385" cy="4572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 DÍA DE LA EDUCACIÓN FÍSICA.SEGUNDO CALFULEN  Q.</a:t>
            </a:r>
            <a:endParaRPr lang="es-CL" dirty="0"/>
          </a:p>
        </p:txBody>
      </p:sp>
      <p:pic>
        <p:nvPicPr>
          <p:cNvPr id="2051" name="Picture 3" descr="C:\Users\Integracion\Desktop\Dia de la educacion fisica\IMG_20170406_232555.jpg"/>
          <p:cNvPicPr>
            <a:picLocks noGrp="1" noChangeAspect="1" noChangeArrowheads="1"/>
          </p:cNvPicPr>
          <p:nvPr>
            <p:ph sz="quarter" idx="1"/>
          </p:nvPr>
        </p:nvPicPr>
        <p:blipFill>
          <a:blip r:embed="rId2" cstate="print"/>
          <a:srcRect/>
          <a:stretch>
            <a:fillRect/>
          </a:stretch>
        </p:blipFill>
        <p:spPr bwMode="auto">
          <a:xfrm>
            <a:off x="914400" y="1412776"/>
            <a:ext cx="7772400" cy="450701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MENSAJE</a:t>
            </a:r>
            <a:r>
              <a:rPr lang="es-CL" dirty="0" smtClean="0"/>
              <a:t>.	 	 </a:t>
            </a:r>
            <a:endParaRPr lang="es-CL" dirty="0"/>
          </a:p>
        </p:txBody>
      </p:sp>
      <p:sp>
        <p:nvSpPr>
          <p:cNvPr id="3" name="2 Marcador de contenido"/>
          <p:cNvSpPr>
            <a:spLocks noGrp="1"/>
          </p:cNvSpPr>
          <p:nvPr>
            <p:ph sz="quarter" idx="1"/>
          </p:nvPr>
        </p:nvSpPr>
        <p:spPr>
          <a:xfrm>
            <a:off x="251520" y="1447800"/>
            <a:ext cx="8435280" cy="4717504"/>
          </a:xfrm>
        </p:spPr>
        <p:txBody>
          <a:bodyPr>
            <a:normAutofit/>
          </a:bodyPr>
          <a:lstStyle/>
          <a:p>
            <a:r>
              <a:rPr lang="es-CL" b="1" dirty="0" smtClean="0"/>
              <a:t>Me despido cordialmente de ustedes esperando que hayan comprendido que nuestro Establecimiento,  directivos, profesores, asistentes de la educación, alumnos, apoderados, equipo de gestión estamos trabajando, haciendo que los recursos que el estado nos brindan sean utilizados en forma eficiente y priorizando las necesidades de toda la comunidad educativa.</a:t>
            </a:r>
            <a:endParaRPr lang="es-CL" dirty="0" smtClean="0"/>
          </a:p>
          <a:p>
            <a:r>
              <a:rPr lang="es-CL" b="1" dirty="0" smtClean="0"/>
              <a:t>Muchas gracias.</a:t>
            </a:r>
          </a:p>
          <a:p>
            <a:r>
              <a:rPr lang="es-CL" b="1" dirty="0" smtClean="0"/>
              <a:t> ¡Qué </a:t>
            </a:r>
            <a:r>
              <a:rPr lang="es-CL" b="1" dirty="0"/>
              <a:t>D</a:t>
            </a:r>
            <a:r>
              <a:rPr lang="es-CL" b="1" dirty="0" smtClean="0"/>
              <a:t>ios </a:t>
            </a:r>
            <a:r>
              <a:rPr lang="es-CL" b="1" dirty="0" smtClean="0"/>
              <a:t>los bendiga a ustedes a su familia y </a:t>
            </a:r>
            <a:r>
              <a:rPr lang="es-CL" b="1" dirty="0" smtClean="0"/>
              <a:t>al  </a:t>
            </a:r>
            <a:r>
              <a:rPr lang="es-CL" b="1" dirty="0" smtClean="0"/>
              <a:t>colegio </a:t>
            </a:r>
            <a:r>
              <a:rPr lang="es-CL" b="1" dirty="0" smtClean="0"/>
              <a:t>!</a:t>
            </a:r>
            <a:endParaRPr lang="es-CL" dirty="0" smtClean="0"/>
          </a:p>
          <a:p>
            <a:endParaRPr lang="es-CL" dirty="0" smtClean="0"/>
          </a:p>
          <a:p>
            <a:endParaRPr lang="es-C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74638"/>
            <a:ext cx="8219256" cy="850106"/>
          </a:xfrm>
        </p:spPr>
        <p:txBody>
          <a:bodyPr/>
          <a:lstStyle/>
          <a:p>
            <a:r>
              <a:rPr lang="es-CL" dirty="0" smtClean="0"/>
              <a:t>Visión:</a:t>
            </a:r>
            <a:endParaRPr lang="es-CL" dirty="0"/>
          </a:p>
        </p:txBody>
      </p:sp>
      <p:sp>
        <p:nvSpPr>
          <p:cNvPr id="3" name="Marcador de contenido 2"/>
          <p:cNvSpPr>
            <a:spLocks noGrp="1"/>
          </p:cNvSpPr>
          <p:nvPr>
            <p:ph sz="quarter" idx="1"/>
          </p:nvPr>
        </p:nvSpPr>
        <p:spPr>
          <a:xfrm>
            <a:off x="251520" y="1628800"/>
            <a:ext cx="8435280" cy="4391000"/>
          </a:xfrm>
        </p:spPr>
        <p:txBody>
          <a:bodyPr>
            <a:normAutofit/>
          </a:bodyPr>
          <a:lstStyle/>
          <a:p>
            <a:r>
              <a:rPr lang="es-CL" sz="2000" dirty="0" smtClean="0"/>
              <a:t>Un colegio que se integra a la inclusión y que apoya a los alumnos/as destacados y a los que presentan necesidades educativas.</a:t>
            </a:r>
          </a:p>
          <a:p>
            <a:pPr marL="0" indent="0">
              <a:buNone/>
            </a:pPr>
            <a:endParaRPr lang="es-CL" sz="2000" dirty="0" smtClean="0"/>
          </a:p>
          <a:p>
            <a:r>
              <a:rPr lang="es-CL" sz="2000" dirty="0" smtClean="0"/>
              <a:t>Una Escuela acogedora, preocupada de formal integralmente a todos los alumnos/as, ofreciéndoles la oportunidad de aprender respetando sus habilidades, capacidades, su diversidad, en un entorno sin violencia.</a:t>
            </a:r>
          </a:p>
          <a:p>
            <a:endParaRPr lang="es-CL" sz="2000" dirty="0"/>
          </a:p>
          <a:p>
            <a:endParaRPr lang="es-CL" sz="2000" dirty="0"/>
          </a:p>
        </p:txBody>
      </p:sp>
    </p:spTree>
    <p:extLst>
      <p:ext uri="{BB962C8B-B14F-4D97-AF65-F5344CB8AC3E}">
        <p14:creationId xmlns:p14="http://schemas.microsoft.com/office/powerpoint/2010/main" val="2390258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SELLOS:</a:t>
            </a:r>
            <a:endParaRPr lang="es-CL" dirty="0"/>
          </a:p>
        </p:txBody>
      </p:sp>
      <p:sp>
        <p:nvSpPr>
          <p:cNvPr id="3" name="Marcador de contenido 2"/>
          <p:cNvSpPr>
            <a:spLocks noGrp="1"/>
          </p:cNvSpPr>
          <p:nvPr>
            <p:ph sz="quarter" idx="1"/>
          </p:nvPr>
        </p:nvSpPr>
        <p:spPr>
          <a:xfrm>
            <a:off x="323528" y="1447800"/>
            <a:ext cx="8363272" cy="4572000"/>
          </a:xfrm>
        </p:spPr>
        <p:txBody>
          <a:bodyPr>
            <a:normAutofit/>
          </a:bodyPr>
          <a:lstStyle/>
          <a:p>
            <a:r>
              <a:rPr lang="es-CL" sz="2000" dirty="0" smtClean="0"/>
              <a:t>Escuela acogedora, preocupada de formar integralmente a todos los alumnos/as, ofreciéndoles la oportunidad de aprender respetando sus habilidades, capacidades, diversidad en un entorno sin violencia.</a:t>
            </a:r>
          </a:p>
          <a:p>
            <a:pPr marL="0" indent="0">
              <a:buNone/>
            </a:pPr>
            <a:endParaRPr lang="es-CL" sz="2000" dirty="0" smtClean="0"/>
          </a:p>
          <a:p>
            <a:r>
              <a:rPr lang="es-CL" sz="2000" dirty="0" smtClean="0"/>
              <a:t>Escuela Inclusiva, abierta a las nuevas tecnologías.</a:t>
            </a:r>
          </a:p>
          <a:p>
            <a:endParaRPr lang="es-CL" sz="2000" dirty="0"/>
          </a:p>
          <a:p>
            <a:r>
              <a:rPr lang="es-CL" sz="2000" dirty="0" smtClean="0"/>
              <a:t>Escuela abierta a la comunidad, trabajando con todas las redes de apoyo de la Ciudad.</a:t>
            </a:r>
            <a:endParaRPr lang="es-CL" sz="2000" dirty="0"/>
          </a:p>
        </p:txBody>
      </p:sp>
    </p:spTree>
    <p:extLst>
      <p:ext uri="{BB962C8B-B14F-4D97-AF65-F5344CB8AC3E}">
        <p14:creationId xmlns:p14="http://schemas.microsoft.com/office/powerpoint/2010/main" val="1792938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Apoyo a los  instrumentos de </a:t>
            </a:r>
            <a:r>
              <a:rPr lang="es-CL" dirty="0" smtClean="0"/>
              <a:t>evaluación:</a:t>
            </a:r>
            <a:endParaRPr lang="es-CL" dirty="0"/>
          </a:p>
        </p:txBody>
      </p:sp>
      <p:sp>
        <p:nvSpPr>
          <p:cNvPr id="3" name="2 Marcador de contenido"/>
          <p:cNvSpPr>
            <a:spLocks noGrp="1"/>
          </p:cNvSpPr>
          <p:nvPr>
            <p:ph sz="quarter" idx="1"/>
          </p:nvPr>
        </p:nvSpPr>
        <p:spPr/>
        <p:txBody>
          <a:bodyPr>
            <a:normAutofit lnSpcReduction="10000"/>
          </a:bodyPr>
          <a:lstStyle/>
          <a:p>
            <a:pPr algn="just"/>
            <a:r>
              <a:rPr lang="es-CL" sz="1800" b="1" dirty="0" smtClean="0"/>
              <a:t>Nuestro PEI anhela entregar una formación  académica de altas expectativas que favorezcan el desarrollo personal y profesional de nuestros alumnos.</a:t>
            </a:r>
            <a:endParaRPr lang="es-CL" sz="1800" dirty="0" smtClean="0"/>
          </a:p>
          <a:p>
            <a:pPr algn="just"/>
            <a:r>
              <a:rPr lang="es-CL" sz="1800" b="1" dirty="0" smtClean="0"/>
              <a:t>Creemos que nuestros alumnos son capaces de aprender y desarrollar capacidades cognitivas, sociales, físicas, afectivas y espirituales, considerando sus capacidades y necesidades, privilegiando un ambiente participativo, democrático en su diversidad. Haciéndolos responsables de su proyecto de vida, identificadas con su establecimiento, protagonistas de sus propios aprendizajes, apoyar e integrar a los apoderados a las reuniones, charlas que  apoyen a sus hijos en sus deberes escolares.</a:t>
            </a:r>
            <a:endParaRPr lang="es-CL" sz="1800" dirty="0" smtClean="0"/>
          </a:p>
          <a:p>
            <a:pPr algn="just"/>
            <a:r>
              <a:rPr lang="es-CL" sz="1800" b="1" dirty="0" smtClean="0"/>
              <a:t>Para poder lograrlo tenemos que trabajar con todos los Proyectos que dispone en la escuela SEP. PIE, JECD, PEI, Convivencia Escolar, Plan Seguridad Escolar, Plan de inclusión, Igualdad de género, de Ciudadanía,  Sexualidad, Vida Saludable.</a:t>
            </a:r>
            <a:endParaRPr lang="es-CL" sz="1800" dirty="0" smtClean="0"/>
          </a:p>
          <a:p>
            <a:endParaRPr lang="es-CL"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t>Acciones para el mejoramiento de los </a:t>
            </a:r>
            <a:r>
              <a:rPr lang="es-CL" b="1" dirty="0" smtClean="0"/>
              <a:t>aprendizajes:</a:t>
            </a:r>
            <a:endParaRPr lang="es-CL" dirty="0"/>
          </a:p>
        </p:txBody>
      </p:sp>
      <p:sp>
        <p:nvSpPr>
          <p:cNvPr id="3" name="2 Marcador de contenido"/>
          <p:cNvSpPr>
            <a:spLocks noGrp="1"/>
          </p:cNvSpPr>
          <p:nvPr>
            <p:ph sz="quarter" idx="1"/>
          </p:nvPr>
        </p:nvSpPr>
        <p:spPr/>
        <p:txBody>
          <a:bodyPr>
            <a:normAutofit lnSpcReduction="10000"/>
          </a:bodyPr>
          <a:lstStyle/>
          <a:p>
            <a:pPr algn="just"/>
            <a:r>
              <a:rPr lang="es-CL" dirty="0" smtClean="0"/>
              <a:t> Acompañamiento al aula </a:t>
            </a:r>
            <a:r>
              <a:rPr lang="es-CL" dirty="0" smtClean="0"/>
              <a:t>de </a:t>
            </a:r>
            <a:r>
              <a:rPr lang="es-CL" dirty="0" smtClean="0"/>
              <a:t>Pre- </a:t>
            </a:r>
            <a:r>
              <a:rPr lang="es-CL" dirty="0" smtClean="0"/>
              <a:t>kínder hasta </a:t>
            </a:r>
          </a:p>
          <a:p>
            <a:pPr algn="just">
              <a:buNone/>
            </a:pPr>
            <a:r>
              <a:rPr lang="es-CL" dirty="0" smtClean="0"/>
              <a:t>      8° </a:t>
            </a:r>
            <a:r>
              <a:rPr lang="es-CL" dirty="0" smtClean="0"/>
              <a:t>Básico.</a:t>
            </a:r>
            <a:endParaRPr lang="es-CL" dirty="0" smtClean="0"/>
          </a:p>
          <a:p>
            <a:pPr algn="just"/>
            <a:r>
              <a:rPr lang="es-CL" dirty="0" smtClean="0"/>
              <a:t> Revisión </a:t>
            </a:r>
            <a:r>
              <a:rPr lang="es-CL" dirty="0" smtClean="0"/>
              <a:t>planificaciones, con retroalimentación.</a:t>
            </a:r>
            <a:endParaRPr lang="es-CL" dirty="0" smtClean="0"/>
          </a:p>
          <a:p>
            <a:pPr algn="just"/>
            <a:r>
              <a:rPr lang="es-CL" dirty="0" smtClean="0"/>
              <a:t> Revisión Plan anual.</a:t>
            </a:r>
          </a:p>
          <a:p>
            <a:pPr algn="just"/>
            <a:r>
              <a:rPr lang="es-CL" dirty="0" smtClean="0"/>
              <a:t> Revisión y aplicación del Plan seguridad.  </a:t>
            </a:r>
          </a:p>
          <a:p>
            <a:pPr algn="just"/>
            <a:r>
              <a:rPr lang="es-CL" dirty="0" smtClean="0"/>
              <a:t> Revisión y aplicación Plan Convivencia   Escolar y sus protocolos, bitácora de acontecimientos.</a:t>
            </a:r>
          </a:p>
          <a:p>
            <a:pPr algn="just"/>
            <a:r>
              <a:rPr lang="es-CL" dirty="0" smtClean="0"/>
              <a:t>Revisión y aplicación Plan Institucional.</a:t>
            </a:r>
          </a:p>
          <a:p>
            <a:pPr algn="just"/>
            <a:r>
              <a:rPr lang="es-CL" dirty="0" smtClean="0"/>
              <a:t>Revisión y aplicación  Plan Jornada Escolar Completa.</a:t>
            </a:r>
            <a:endParaRPr lang="es-C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normAutofit fontScale="90000"/>
          </a:bodyPr>
          <a:lstStyle/>
          <a:p>
            <a:r>
              <a:rPr lang="es-CL" sz="3600" b="1" dirty="0" smtClean="0"/>
              <a:t>GESTION </a:t>
            </a:r>
            <a:r>
              <a:rPr lang="es-CL" sz="3600" b="1" dirty="0" smtClean="0"/>
              <a:t>PEDAGOGICA:</a:t>
            </a:r>
            <a:r>
              <a:rPr lang="es-CL" b="1" dirty="0" smtClean="0"/>
              <a:t/>
            </a:r>
            <a:br>
              <a:rPr lang="es-CL" b="1" dirty="0" smtClean="0"/>
            </a:br>
            <a:endParaRPr lang="es-CL" dirty="0"/>
          </a:p>
        </p:txBody>
      </p:sp>
      <p:sp>
        <p:nvSpPr>
          <p:cNvPr id="3" name="2 Marcador de contenido"/>
          <p:cNvSpPr>
            <a:spLocks noGrp="1"/>
          </p:cNvSpPr>
          <p:nvPr>
            <p:ph sz="quarter" idx="1"/>
          </p:nvPr>
        </p:nvSpPr>
        <p:spPr>
          <a:xfrm>
            <a:off x="179512" y="836712"/>
            <a:ext cx="8784976" cy="5183088"/>
          </a:xfrm>
        </p:spPr>
        <p:txBody>
          <a:bodyPr>
            <a:noAutofit/>
          </a:bodyPr>
          <a:lstStyle/>
          <a:p>
            <a:pPr algn="just"/>
            <a:r>
              <a:rPr lang="es-CL" sz="1800" dirty="0" smtClean="0"/>
              <a:t> Talleres de profesores.</a:t>
            </a:r>
          </a:p>
          <a:p>
            <a:pPr algn="just"/>
            <a:r>
              <a:rPr lang="es-CL" sz="1800" dirty="0" smtClean="0"/>
              <a:t> Perfeccionamiento con la Universidad de </a:t>
            </a:r>
            <a:r>
              <a:rPr lang="es-CL" sz="1800" dirty="0" smtClean="0"/>
              <a:t>Concepció</a:t>
            </a:r>
            <a:r>
              <a:rPr lang="es-CL" sz="1800" dirty="0" smtClean="0"/>
              <a:t>n.</a:t>
            </a:r>
            <a:endParaRPr lang="es-CL" sz="1800" dirty="0" smtClean="0"/>
          </a:p>
          <a:p>
            <a:pPr algn="just"/>
            <a:r>
              <a:rPr lang="es-CL" sz="1800" dirty="0" smtClean="0"/>
              <a:t>Adecuaciones </a:t>
            </a:r>
            <a:r>
              <a:rPr lang="es-CL" sz="1800" dirty="0" smtClean="0"/>
              <a:t>curriculares, DUA y </a:t>
            </a:r>
            <a:r>
              <a:rPr lang="es-CL" sz="1800" dirty="0" smtClean="0"/>
              <a:t>instrumentos de </a:t>
            </a:r>
            <a:r>
              <a:rPr lang="es-CL" sz="1800" dirty="0" smtClean="0"/>
              <a:t>evaluación adaptadas  </a:t>
            </a:r>
            <a:r>
              <a:rPr lang="es-CL" sz="1800" dirty="0" smtClean="0"/>
              <a:t>para alumnos con NEE.</a:t>
            </a:r>
          </a:p>
          <a:p>
            <a:pPr algn="just"/>
            <a:r>
              <a:rPr lang="es-CL" sz="1800" dirty="0" smtClean="0"/>
              <a:t> Reuniones semanales  de retroalimentación de estrategias, metodologías, buenas prácticas de enseñanza en el aula.</a:t>
            </a:r>
          </a:p>
          <a:p>
            <a:pPr algn="just"/>
            <a:r>
              <a:rPr lang="es-CL" sz="1800" dirty="0" smtClean="0"/>
              <a:t>Plan anual de todas las asignaturas.</a:t>
            </a:r>
          </a:p>
          <a:p>
            <a:pPr algn="just"/>
            <a:r>
              <a:rPr lang="es-CL" sz="1800" dirty="0" smtClean="0"/>
              <a:t> Planificaciones alumnos clase- a clase.</a:t>
            </a:r>
          </a:p>
          <a:p>
            <a:pPr algn="just"/>
            <a:r>
              <a:rPr lang="es-CL" sz="1800" dirty="0" smtClean="0"/>
              <a:t> Mejorar aprendizajes  deficitarios de los alumnos de  en las asignaturas que tengan dificultades para aprender, reforzando y retroalimentando con material concreto, pizarras, talleres móviles de lenguaje, matemáticas, ciencias.</a:t>
            </a:r>
          </a:p>
          <a:p>
            <a:pPr algn="just"/>
            <a:r>
              <a:rPr lang="es-CL" sz="1800" dirty="0" smtClean="0"/>
              <a:t> Apoyar a los alumnos con necesidades educativas, realizando adecuaciones curriculares, apoyo en el aula y en la sala de integración.</a:t>
            </a:r>
          </a:p>
          <a:p>
            <a:pPr algn="just"/>
            <a:r>
              <a:rPr lang="es-CL" sz="1800" dirty="0" smtClean="0"/>
              <a:t> Charlas con Docentes alumnos, apoderados, asistentes de la educación, Programa vida saludable. Bullyns, sexualidad, orientación vocacional, proyecto de educación física, para los alumnos con problemas de obesidad .</a:t>
            </a:r>
            <a:endParaRPr lang="es-CL"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363272" cy="1143000"/>
          </a:xfrm>
        </p:spPr>
        <p:txBody>
          <a:bodyPr/>
          <a:lstStyle/>
          <a:p>
            <a:r>
              <a:rPr lang="es-CL" dirty="0" smtClean="0"/>
              <a:t>GESTIÓN CURRICULAR:</a:t>
            </a:r>
            <a:endParaRPr lang="es-CL" dirty="0"/>
          </a:p>
        </p:txBody>
      </p:sp>
      <p:sp>
        <p:nvSpPr>
          <p:cNvPr id="3" name="2 Marcador de contenido"/>
          <p:cNvSpPr>
            <a:spLocks noGrp="1"/>
          </p:cNvSpPr>
          <p:nvPr>
            <p:ph sz="quarter" idx="1"/>
          </p:nvPr>
        </p:nvSpPr>
        <p:spPr>
          <a:xfrm>
            <a:off x="179512" y="1484784"/>
            <a:ext cx="8507288" cy="4970024"/>
          </a:xfrm>
        </p:spPr>
        <p:txBody>
          <a:bodyPr>
            <a:normAutofit/>
          </a:bodyPr>
          <a:lstStyle/>
          <a:p>
            <a:pPr algn="just"/>
            <a:r>
              <a:rPr lang="es-CL" dirty="0" smtClean="0"/>
              <a:t> Pruebas </a:t>
            </a:r>
            <a:r>
              <a:rPr lang="es-CL" dirty="0" smtClean="0"/>
              <a:t>Estandarizadas </a:t>
            </a:r>
            <a:r>
              <a:rPr lang="es-CL" dirty="0" smtClean="0"/>
              <a:t>  </a:t>
            </a:r>
            <a:r>
              <a:rPr lang="es-CL" dirty="0" smtClean="0"/>
              <a:t>( </a:t>
            </a:r>
            <a:r>
              <a:rPr lang="es-CL" dirty="0" smtClean="0"/>
              <a:t>Marzo </a:t>
            </a:r>
            <a:r>
              <a:rPr lang="es-CL" dirty="0" smtClean="0"/>
              <a:t>, </a:t>
            </a:r>
            <a:r>
              <a:rPr lang="es-CL" dirty="0" smtClean="0"/>
              <a:t>Junio y </a:t>
            </a:r>
            <a:endParaRPr lang="es-CL" dirty="0" smtClean="0"/>
          </a:p>
          <a:p>
            <a:pPr algn="just">
              <a:buNone/>
            </a:pPr>
            <a:r>
              <a:rPr lang="es-CL" dirty="0" smtClean="0"/>
              <a:t>      </a:t>
            </a:r>
            <a:r>
              <a:rPr lang="es-CL" dirty="0" smtClean="0"/>
              <a:t>Noviembre)  </a:t>
            </a:r>
            <a:r>
              <a:rPr lang="es-CL" dirty="0" smtClean="0"/>
              <a:t>para mejorar los aprendizajes de los alumnos, y retroalimentación de los contenidos deficitarios.</a:t>
            </a:r>
          </a:p>
          <a:p>
            <a:pPr algn="just"/>
            <a:r>
              <a:rPr lang="es-CL" dirty="0" smtClean="0"/>
              <a:t>Actividades Extra programáticas</a:t>
            </a:r>
            <a:r>
              <a:rPr lang="es-CL" dirty="0" smtClean="0"/>
              <a:t>. </a:t>
            </a:r>
            <a:endParaRPr lang="es-CL" dirty="0" smtClean="0"/>
          </a:p>
          <a:p>
            <a:pPr marL="0" indent="0" algn="just">
              <a:buNone/>
            </a:pPr>
            <a:r>
              <a:rPr lang="es-CL" dirty="0" smtClean="0"/>
              <a:t>Talleres de folclore, lenguaje, razonamiento lógico, ciencias, Deportes, </a:t>
            </a:r>
            <a:r>
              <a:rPr lang="es-CL" dirty="0" smtClean="0"/>
              <a:t>Ajedrez, Zumba, vida Saludable</a:t>
            </a:r>
            <a:r>
              <a:rPr lang="es-CL" dirty="0"/>
              <a:t> </a:t>
            </a:r>
            <a:r>
              <a:rPr lang="es-CL" dirty="0" smtClean="0"/>
              <a:t>y </a:t>
            </a:r>
            <a:r>
              <a:rPr lang="es-CL" dirty="0" smtClean="0"/>
              <a:t> computación.</a:t>
            </a:r>
            <a:endParaRPr lang="es-C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507288" cy="1143000"/>
          </a:xfrm>
        </p:spPr>
        <p:txBody>
          <a:bodyPr>
            <a:normAutofit/>
          </a:bodyPr>
          <a:lstStyle/>
          <a:p>
            <a:r>
              <a:rPr lang="es-CL" sz="2800" b="1" dirty="0" smtClean="0"/>
              <a:t>GESTIÓN </a:t>
            </a:r>
            <a:r>
              <a:rPr lang="es-CL" sz="2800" b="1" dirty="0" smtClean="0"/>
              <a:t>CONVIVENCIA </a:t>
            </a:r>
            <a:r>
              <a:rPr lang="es-CL" sz="2800" b="1" dirty="0" smtClean="0"/>
              <a:t>ESCOLAR:</a:t>
            </a:r>
            <a:endParaRPr lang="es-CL" sz="2800" dirty="0"/>
          </a:p>
        </p:txBody>
      </p:sp>
      <p:sp>
        <p:nvSpPr>
          <p:cNvPr id="3" name="2 Marcador de contenido"/>
          <p:cNvSpPr>
            <a:spLocks noGrp="1"/>
          </p:cNvSpPr>
          <p:nvPr>
            <p:ph sz="quarter" idx="1"/>
          </p:nvPr>
        </p:nvSpPr>
        <p:spPr>
          <a:xfrm>
            <a:off x="179512" y="1447800"/>
            <a:ext cx="8507288" cy="4572000"/>
          </a:xfrm>
        </p:spPr>
        <p:txBody>
          <a:bodyPr>
            <a:normAutofit fontScale="92500" lnSpcReduction="20000"/>
          </a:bodyPr>
          <a:lstStyle/>
          <a:p>
            <a:pPr algn="just"/>
            <a:r>
              <a:rPr lang="es-CL" dirty="0" smtClean="0"/>
              <a:t> Atención psicóloga con los alumnos y familia que presentan problemas de conducta, emocionales, etc.</a:t>
            </a:r>
          </a:p>
          <a:p>
            <a:pPr algn="just"/>
            <a:r>
              <a:rPr lang="es-CL" dirty="0" smtClean="0"/>
              <a:t>charlas con la PDI, carabineros, hospital, bomberos, salida a terreno</a:t>
            </a:r>
            <a:r>
              <a:rPr lang="es-CL" dirty="0" smtClean="0"/>
              <a:t>.</a:t>
            </a:r>
          </a:p>
          <a:p>
            <a:pPr algn="just"/>
            <a:r>
              <a:rPr lang="es-CL" dirty="0" smtClean="0"/>
              <a:t>Monitoreo permanente del plan de convivencia. </a:t>
            </a:r>
            <a:endParaRPr lang="es-CL" dirty="0" smtClean="0"/>
          </a:p>
          <a:p>
            <a:pPr algn="just"/>
            <a:r>
              <a:rPr lang="es-CL" dirty="0" smtClean="0"/>
              <a:t>Día de la Madre, padre, </a:t>
            </a:r>
            <a:r>
              <a:rPr lang="es-CL" dirty="0" smtClean="0"/>
              <a:t>celebración de la familia, carabinero</a:t>
            </a:r>
            <a:r>
              <a:rPr lang="es-CL" dirty="0"/>
              <a:t>,</a:t>
            </a:r>
            <a:r>
              <a:rPr lang="es-CL" dirty="0" smtClean="0"/>
              <a:t> día del niño</a:t>
            </a:r>
            <a:r>
              <a:rPr lang="es-CL" dirty="0" smtClean="0"/>
              <a:t>, tierra, medio ambiente, fiestas patrias, Navidad,  Campeonatos, comunales, inter comunales, regionales. Deportes, ajedrez, atletismo, tenis de mesa etc.</a:t>
            </a:r>
          </a:p>
          <a:p>
            <a:pPr algn="just"/>
            <a:r>
              <a:rPr lang="es-CL" dirty="0" smtClean="0"/>
              <a:t> Mejorar auto-estima, disciplina, aceptar a sus compañeros, protocolos de bullyng, violencia entre pares, seguridad escolar, convivencia en el furgón, sala de clases, recreos, Almuerzo, etc.  </a:t>
            </a:r>
            <a:endParaRPr lang="es-C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TotalTime>
  <Words>1045</Words>
  <Application>Microsoft Office PowerPoint</Application>
  <PresentationFormat>Presentación en pantalla (4:3)</PresentationFormat>
  <Paragraphs>80</Paragraphs>
  <Slides>28</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Calibri</vt:lpstr>
      <vt:lpstr>Franklin Gothic Book</vt:lpstr>
      <vt:lpstr>Perpetua</vt:lpstr>
      <vt:lpstr>Wingdings 2</vt:lpstr>
      <vt:lpstr>Equidad</vt:lpstr>
      <vt:lpstr>P.E.I Colegio San Mauricio 2019.</vt:lpstr>
      <vt:lpstr>Misión:</vt:lpstr>
      <vt:lpstr>Visión:</vt:lpstr>
      <vt:lpstr>SELLOS:</vt:lpstr>
      <vt:lpstr>Apoyo a los  instrumentos de evaluación:</vt:lpstr>
      <vt:lpstr>Acciones para el mejoramiento de los aprendizajes:</vt:lpstr>
      <vt:lpstr>GESTION PEDAGOGICA: </vt:lpstr>
      <vt:lpstr>GESTIÓN CURRICULAR:</vt:lpstr>
      <vt:lpstr>GESTIÓN CONVIVENCIA ESCOLAR:</vt:lpstr>
      <vt:lpstr>GESTIÓN CONVIVENCIA ESCOLAR:</vt:lpstr>
      <vt:lpstr>INDICADORES DE EVALUACIÓN:</vt:lpstr>
      <vt:lpstr>Presentación de PowerPoint</vt:lpstr>
      <vt:lpstr>Presentación de PowerPoint</vt:lpstr>
      <vt:lpstr>VIAJE  PARQUE LAGUNA LAJA.  KAREM ESCOBAR N.</vt:lpstr>
      <vt:lpstr>        VIAJE A VILLARRICA .MARIA SOLEDAD HERNÁNDEZ.</vt:lpstr>
      <vt:lpstr>ANIVERSARIO DEL COLEGIO.  JUANA SAAVEDRA ORTIZ.</vt:lpstr>
      <vt:lpstr>MUESTRA GASTRONOMICA  KARINA ROA CASTILLO</vt:lpstr>
      <vt:lpstr>      Simulacro de sismo.  GERMAN CAMPOS VARGAS.</vt:lpstr>
      <vt:lpstr>             DIA DE BOMBERO. MARIELA VALDEBENITO OSSES.</vt:lpstr>
      <vt:lpstr>RECONOCIMIENTO POR LOGROS SIMCE AÑO 2016 LENGUAJE Y MATEMATICAS 4° 6° BÁSICO SAN MAURICIO</vt:lpstr>
      <vt:lpstr>KAREN ACUÑA GALLEGOS PROFESORA DE LENGUAJE SAN MAURICIO</vt:lpstr>
      <vt:lpstr>     TALLER VIDA SANA.       SUSANA VILLARROEL C.</vt:lpstr>
      <vt:lpstr>    CHARLAS CON P.D.I.       SUSANA VILLARROEL.</vt:lpstr>
      <vt:lpstr> PREMIACIÓN PRIMER LUGAR TALLER DE AJEDREZ. RICARDO HERNÁNDEZ  C.</vt:lpstr>
      <vt:lpstr> ORIENTACION VOCACIONAL  YASNA BARRIOS ALMENDRA.</vt:lpstr>
      <vt:lpstr> VISITA UNIVERSIDAD SANTO TOMAS.</vt:lpstr>
      <vt:lpstr> DÍA DE LA EDUCACIÓN FÍSICA.SEGUNDO CALFULEN  Q.</vt:lpstr>
      <vt:lpstr>              MENSAJE.    </vt:lpstr>
    </vt:vector>
  </TitlesOfParts>
  <Company>msi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Cuenta publica año 2016</dc:title>
  <dc:creator>Windows User</dc:creator>
  <cp:lastModifiedBy>colegio san mauricio</cp:lastModifiedBy>
  <cp:revision>48</cp:revision>
  <cp:lastPrinted>2019-06-05T20:13:13Z</cp:lastPrinted>
  <dcterms:created xsi:type="dcterms:W3CDTF">2017-05-18T14:07:08Z</dcterms:created>
  <dcterms:modified xsi:type="dcterms:W3CDTF">2019-06-05T20:19:39Z</dcterms:modified>
</cp:coreProperties>
</file>