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4" r:id="rId14"/>
    <p:sldId id="273" r:id="rId15"/>
    <p:sldId id="272" r:id="rId16"/>
    <p:sldId id="270" r:id="rId17"/>
  </p:sldIdLst>
  <p:sldSz cx="9144000" cy="6858000" type="screen4x3"/>
  <p:notesSz cx="6888163" cy="100203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84870" cy="501015"/>
          </a:xfrm>
          <a:prstGeom prst="rect">
            <a:avLst/>
          </a:prstGeom>
        </p:spPr>
        <p:txBody>
          <a:bodyPr vert="horz" lIns="92428" tIns="46214" rIns="92428" bIns="46214" rtlCol="0"/>
          <a:lstStyle>
            <a:lvl1pPr algn="l">
              <a:defRPr sz="1200"/>
            </a:lvl1pPr>
          </a:lstStyle>
          <a:p>
            <a:endParaRPr lang="es-CL"/>
          </a:p>
        </p:txBody>
      </p:sp>
      <p:sp>
        <p:nvSpPr>
          <p:cNvPr id="3" name="2 Marcador de fecha"/>
          <p:cNvSpPr>
            <a:spLocks noGrp="1"/>
          </p:cNvSpPr>
          <p:nvPr>
            <p:ph type="dt" sz="quarter" idx="1"/>
          </p:nvPr>
        </p:nvSpPr>
        <p:spPr>
          <a:xfrm>
            <a:off x="3901699" y="1"/>
            <a:ext cx="2984870" cy="501015"/>
          </a:xfrm>
          <a:prstGeom prst="rect">
            <a:avLst/>
          </a:prstGeom>
        </p:spPr>
        <p:txBody>
          <a:bodyPr vert="horz" lIns="92428" tIns="46214" rIns="92428" bIns="46214" rtlCol="0"/>
          <a:lstStyle>
            <a:lvl1pPr algn="r">
              <a:defRPr sz="1200"/>
            </a:lvl1pPr>
          </a:lstStyle>
          <a:p>
            <a:fld id="{54A9A44D-06AF-441F-BD83-57E14285AC4E}" type="datetimeFigureOut">
              <a:rPr lang="es-CL" smtClean="0"/>
              <a:t>18-04-2020</a:t>
            </a:fld>
            <a:endParaRPr lang="es-CL"/>
          </a:p>
        </p:txBody>
      </p:sp>
      <p:sp>
        <p:nvSpPr>
          <p:cNvPr id="4" name="3 Marcador de pie de página"/>
          <p:cNvSpPr>
            <a:spLocks noGrp="1"/>
          </p:cNvSpPr>
          <p:nvPr>
            <p:ph type="ftr" sz="quarter" idx="2"/>
          </p:nvPr>
        </p:nvSpPr>
        <p:spPr>
          <a:xfrm>
            <a:off x="1" y="9517547"/>
            <a:ext cx="2984870" cy="501015"/>
          </a:xfrm>
          <a:prstGeom prst="rect">
            <a:avLst/>
          </a:prstGeom>
        </p:spPr>
        <p:txBody>
          <a:bodyPr vert="horz" lIns="92428" tIns="46214" rIns="92428" bIns="46214"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01699" y="9517547"/>
            <a:ext cx="2984870" cy="501015"/>
          </a:xfrm>
          <a:prstGeom prst="rect">
            <a:avLst/>
          </a:prstGeom>
        </p:spPr>
        <p:txBody>
          <a:bodyPr vert="horz" lIns="92428" tIns="46214" rIns="92428" bIns="46214" rtlCol="0" anchor="b"/>
          <a:lstStyle>
            <a:lvl1pPr algn="r">
              <a:defRPr sz="1200"/>
            </a:lvl1pPr>
          </a:lstStyle>
          <a:p>
            <a:fld id="{FA3C3B91-F4E7-4039-9CC5-1EA3CB4D939A}" type="slidenum">
              <a:rPr lang="es-CL" smtClean="0"/>
              <a:t>‹Nº›</a:t>
            </a:fld>
            <a:endParaRPr lang="es-CL"/>
          </a:p>
        </p:txBody>
      </p:sp>
    </p:spTree>
    <p:extLst>
      <p:ext uri="{BB962C8B-B14F-4D97-AF65-F5344CB8AC3E}">
        <p14:creationId xmlns:p14="http://schemas.microsoft.com/office/powerpoint/2010/main" val="26429423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294922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39438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4075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288385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986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2880939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3052114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327573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113989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204886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41456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91271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332147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331097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185536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0A4D973-2E86-4E58-86E8-29F77EBB1C65}" type="datetimeFigureOut">
              <a:rPr lang="es-CL" smtClean="0"/>
              <a:pPr/>
              <a:t>18-04-2020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0BA4245-B2DC-41DD-B958-FCE5AC63DC7C}" type="slidenum">
              <a:rPr lang="es-CL" smtClean="0"/>
              <a:pPr/>
              <a:t>‹Nº›</a:t>
            </a:fld>
            <a:endParaRPr lang="es-CL"/>
          </a:p>
        </p:txBody>
      </p:sp>
    </p:spTree>
    <p:extLst>
      <p:ext uri="{BB962C8B-B14F-4D97-AF65-F5344CB8AC3E}">
        <p14:creationId xmlns:p14="http://schemas.microsoft.com/office/powerpoint/2010/main" val="354270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A4D973-2E86-4E58-86E8-29F77EBB1C65}" type="datetimeFigureOut">
              <a:rPr lang="es-CL" smtClean="0"/>
              <a:pPr/>
              <a:t>18-04-2020</a:t>
            </a:fld>
            <a:endParaRPr lang="es-C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0BA4245-B2DC-41DD-B958-FCE5AC63DC7C}" type="slidenum">
              <a:rPr lang="es-CL" smtClean="0"/>
              <a:pPr/>
              <a:t>‹Nº›</a:t>
            </a:fld>
            <a:endParaRPr lang="es-CL"/>
          </a:p>
        </p:txBody>
      </p:sp>
    </p:spTree>
    <p:extLst>
      <p:ext uri="{BB962C8B-B14F-4D97-AF65-F5344CB8AC3E}">
        <p14:creationId xmlns:p14="http://schemas.microsoft.com/office/powerpoint/2010/main" val="28252470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54846" y="2404532"/>
            <a:ext cx="5826719" cy="1646302"/>
          </a:xfrm>
        </p:spPr>
        <p:txBody>
          <a:bodyPr/>
          <a:lstStyle/>
          <a:p>
            <a:r>
              <a:rPr lang="es-CL" dirty="0" smtClean="0"/>
              <a:t>Cuenta publica </a:t>
            </a:r>
            <a:r>
              <a:rPr lang="es-CL" smtClean="0"/>
              <a:t>año 2020</a:t>
            </a:r>
            <a:endParaRPr lang="es-CL" dirty="0"/>
          </a:p>
        </p:txBody>
      </p:sp>
      <p:sp>
        <p:nvSpPr>
          <p:cNvPr id="3" name="2 Subtítulo"/>
          <p:cNvSpPr>
            <a:spLocks noGrp="1"/>
          </p:cNvSpPr>
          <p:nvPr>
            <p:ph type="subTitle" idx="1"/>
          </p:nvPr>
        </p:nvSpPr>
        <p:spPr/>
        <p:txBody>
          <a:bodyPr>
            <a:normAutofit/>
          </a:bodyPr>
          <a:lstStyle/>
          <a:p>
            <a:r>
              <a:rPr lang="es-CL" sz="3200" dirty="0" smtClean="0"/>
              <a:t>CORPORACIÓN </a:t>
            </a:r>
            <a:r>
              <a:rPr lang="es-CL" dirty="0" smtClean="0"/>
              <a:t> EDUCACIONAL SAN MAURICIO </a:t>
            </a:r>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R</a:t>
            </a:r>
            <a:r>
              <a:rPr lang="es-CL" b="1" u="sng" dirty="0" smtClean="0"/>
              <a:t>ESULTADOS SIMCE 2018, 2019, SAN MAURICIO </a:t>
            </a: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24057918"/>
              </p:ext>
            </p:extLst>
          </p:nvPr>
        </p:nvGraphicFramePr>
        <p:xfrm>
          <a:off x="179512" y="2060848"/>
          <a:ext cx="8605464" cy="3936634"/>
        </p:xfrm>
        <a:graphic>
          <a:graphicData uri="http://schemas.openxmlformats.org/drawingml/2006/table">
            <a:tbl>
              <a:tblPr firstRow="1" bandRow="1">
                <a:tableStyleId>{5C22544A-7EE6-4342-B048-85BDC9FD1C3A}</a:tableStyleId>
              </a:tblPr>
              <a:tblGrid>
                <a:gridCol w="1058049"/>
                <a:gridCol w="1622342"/>
                <a:gridCol w="2045561"/>
                <a:gridCol w="2045561"/>
                <a:gridCol w="1833951"/>
              </a:tblGrid>
              <a:tr h="921370">
                <a:tc>
                  <a:txBody>
                    <a:bodyPr/>
                    <a:lstStyle/>
                    <a:p>
                      <a:pPr>
                        <a:lnSpc>
                          <a:spcPct val="115000"/>
                        </a:lnSpc>
                        <a:spcAft>
                          <a:spcPts val="0"/>
                        </a:spcAft>
                      </a:pPr>
                      <a:r>
                        <a:rPr lang="es-CL" sz="2000" kern="150" dirty="0" smtClean="0">
                          <a:latin typeface="Times New Roman"/>
                          <a:ea typeface="Arial Unicode MS"/>
                          <a:cs typeface="Mangal"/>
                        </a:rPr>
                        <a:t>CURSO</a:t>
                      </a:r>
                      <a:endParaRPr lang="es-CL" sz="20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000" b="1" kern="150" dirty="0" smtClean="0">
                          <a:latin typeface="Times New Roman"/>
                          <a:ea typeface="Arial Unicode MS"/>
                          <a:cs typeface="Mangal"/>
                        </a:rPr>
                        <a:t>LENGUAJE</a:t>
                      </a:r>
                    </a:p>
                    <a:p>
                      <a:pPr>
                        <a:lnSpc>
                          <a:spcPct val="115000"/>
                        </a:lnSpc>
                        <a:spcAft>
                          <a:spcPts val="0"/>
                        </a:spcAft>
                      </a:pPr>
                      <a:r>
                        <a:rPr lang="es-CL" sz="2000" b="1" kern="150" dirty="0" smtClean="0">
                          <a:latin typeface="Times New Roman"/>
                          <a:ea typeface="Arial Unicode MS"/>
                          <a:cs typeface="Mangal"/>
                        </a:rPr>
                        <a:t>2017</a:t>
                      </a:r>
                      <a:endParaRPr lang="es-CL" sz="20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000" b="1" kern="150" dirty="0" smtClean="0">
                          <a:latin typeface="Times New Roman"/>
                          <a:ea typeface="Arial Unicode MS"/>
                          <a:cs typeface="Mangal"/>
                        </a:rPr>
                        <a:t>MATEMATICA</a:t>
                      </a:r>
                      <a:r>
                        <a:rPr lang="es-CL" sz="2000" b="1" u="sng" kern="150" baseline="0" dirty="0" smtClean="0">
                          <a:latin typeface="Times New Roman"/>
                          <a:ea typeface="Arial Unicode MS"/>
                          <a:cs typeface="Mangal"/>
                        </a:rPr>
                        <a:t>      2018</a:t>
                      </a:r>
                      <a:endParaRPr lang="es-CL" sz="2000" b="1" u="sng" kern="150" dirty="0" smtClean="0">
                        <a:latin typeface="Times New Roman"/>
                        <a:ea typeface="Arial Unicode MS"/>
                        <a:cs typeface="Mangal"/>
                      </a:endParaRPr>
                    </a:p>
                    <a:p>
                      <a:pPr>
                        <a:lnSpc>
                          <a:spcPct val="115000"/>
                        </a:lnSpc>
                        <a:spcAft>
                          <a:spcPts val="0"/>
                        </a:spcAft>
                      </a:pPr>
                      <a:endParaRPr lang="es-CL" sz="20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000" b="1" kern="150" dirty="0">
                          <a:latin typeface="Times New Roman"/>
                          <a:ea typeface="Arial Unicode MS"/>
                          <a:cs typeface="Mangal"/>
                        </a:rPr>
                        <a:t>CIENCIA</a:t>
                      </a:r>
                      <a:r>
                        <a:rPr lang="es-CL" sz="2000" b="1" u="sng" kern="150" dirty="0">
                          <a:latin typeface="Times New Roman"/>
                          <a:ea typeface="Arial Unicode MS"/>
                          <a:cs typeface="Mangal"/>
                        </a:rPr>
                        <a:t>S</a:t>
                      </a:r>
                      <a:endParaRPr lang="es-CL" sz="20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000" b="1" kern="150" dirty="0">
                          <a:latin typeface="Times New Roman"/>
                          <a:ea typeface="Arial Unicode MS"/>
                          <a:cs typeface="Mangal"/>
                        </a:rPr>
                        <a:t>HISTORIA</a:t>
                      </a:r>
                      <a:endParaRPr lang="es-CL" sz="2000" kern="150" dirty="0">
                        <a:latin typeface="Times New Roman"/>
                        <a:ea typeface="Arial Unicode MS"/>
                        <a:cs typeface="Mangal"/>
                      </a:endParaRPr>
                    </a:p>
                  </a:txBody>
                  <a:tcPr marL="68580" marR="68580" marT="0" marB="0"/>
                </a:tc>
              </a:tr>
              <a:tr h="696274">
                <a:tc>
                  <a:txBody>
                    <a:bodyPr/>
                    <a:lstStyle/>
                    <a:p>
                      <a:pPr>
                        <a:lnSpc>
                          <a:spcPct val="115000"/>
                        </a:lnSpc>
                        <a:spcAft>
                          <a:spcPts val="0"/>
                        </a:spcAft>
                      </a:pPr>
                      <a:r>
                        <a:rPr lang="es-CL" sz="2800" kern="150" dirty="0">
                          <a:latin typeface="Times New Roman"/>
                          <a:ea typeface="Arial Unicode MS"/>
                          <a:cs typeface="Mangal"/>
                        </a:rPr>
                        <a:t>2°</a:t>
                      </a:r>
                    </a:p>
                  </a:txBody>
                  <a:tcPr marL="68580" marR="68580" marT="0" marB="0"/>
                </a:tc>
                <a:tc>
                  <a:txBody>
                    <a:bodyPr/>
                    <a:lstStyle/>
                    <a:p>
                      <a:pPr>
                        <a:lnSpc>
                          <a:spcPct val="115000"/>
                        </a:lnSpc>
                        <a:spcAft>
                          <a:spcPts val="0"/>
                        </a:spcAft>
                      </a:pPr>
                      <a:r>
                        <a:rPr lang="es-CL" sz="2800" b="1" u="sng" kern="150" dirty="0">
                          <a:latin typeface="Times New Roman"/>
                          <a:ea typeface="Arial Unicode MS"/>
                          <a:cs typeface="Mangal"/>
                        </a:rPr>
                        <a:t>------</a:t>
                      </a:r>
                      <a:endParaRPr lang="es-CL" sz="28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sng" kern="150" dirty="0">
                          <a:latin typeface="Times New Roman"/>
                          <a:ea typeface="Arial Unicode MS"/>
                          <a:cs typeface="Mangal"/>
                        </a:rPr>
                        <a:t>-------</a:t>
                      </a:r>
                      <a:endParaRPr lang="es-CL" sz="28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sng" kern="150">
                          <a:latin typeface="Times New Roman"/>
                          <a:ea typeface="Arial Unicode MS"/>
                          <a:cs typeface="Mangal"/>
                        </a:rPr>
                        <a:t>-------</a:t>
                      </a:r>
                      <a:endParaRPr lang="es-CL" sz="2800" kern="150">
                        <a:latin typeface="Times New Roman"/>
                        <a:ea typeface="Arial Unicode MS"/>
                        <a:cs typeface="Mangal"/>
                      </a:endParaRPr>
                    </a:p>
                  </a:txBody>
                  <a:tcPr marL="68580" marR="68580" marT="0" marB="0"/>
                </a:tc>
                <a:tc>
                  <a:txBody>
                    <a:bodyPr/>
                    <a:lstStyle/>
                    <a:p>
                      <a:pPr>
                        <a:lnSpc>
                          <a:spcPct val="115000"/>
                        </a:lnSpc>
                        <a:spcAft>
                          <a:spcPts val="0"/>
                        </a:spcAft>
                      </a:pPr>
                      <a:r>
                        <a:rPr lang="es-CL" sz="2800" b="1" u="sng" kern="150">
                          <a:latin typeface="Times New Roman"/>
                          <a:ea typeface="Arial Unicode MS"/>
                          <a:cs typeface="Mangal"/>
                        </a:rPr>
                        <a:t>---------</a:t>
                      </a:r>
                      <a:endParaRPr lang="es-CL" sz="2800" kern="150">
                        <a:latin typeface="Times New Roman"/>
                        <a:ea typeface="Arial Unicode MS"/>
                        <a:cs typeface="Mangal"/>
                      </a:endParaRPr>
                    </a:p>
                  </a:txBody>
                  <a:tcPr marL="68580" marR="68580" marT="0" marB="0"/>
                </a:tc>
              </a:tr>
              <a:tr h="696274">
                <a:tc>
                  <a:txBody>
                    <a:bodyPr/>
                    <a:lstStyle/>
                    <a:p>
                      <a:pPr>
                        <a:lnSpc>
                          <a:spcPct val="115000"/>
                        </a:lnSpc>
                        <a:spcAft>
                          <a:spcPts val="0"/>
                        </a:spcAft>
                      </a:pPr>
                      <a:r>
                        <a:rPr lang="es-CL" sz="2800" kern="150">
                          <a:latin typeface="Times New Roman"/>
                          <a:ea typeface="Arial Unicode MS"/>
                          <a:cs typeface="Mangal"/>
                        </a:rPr>
                        <a:t>4°</a:t>
                      </a:r>
                    </a:p>
                  </a:txBody>
                  <a:tcPr marL="68580" marR="68580" marT="0" marB="0"/>
                </a:tc>
                <a:tc>
                  <a:txBody>
                    <a:bodyPr/>
                    <a:lstStyle/>
                    <a:p>
                      <a:pPr>
                        <a:lnSpc>
                          <a:spcPct val="115000"/>
                        </a:lnSpc>
                        <a:spcAft>
                          <a:spcPts val="0"/>
                        </a:spcAft>
                      </a:pPr>
                      <a:r>
                        <a:rPr lang="es-CL" sz="2800" b="1" u="none" kern="150" dirty="0" smtClean="0">
                          <a:latin typeface="Times New Roman"/>
                          <a:ea typeface="Arial Unicode MS"/>
                          <a:cs typeface="Mangal"/>
                        </a:rPr>
                        <a:t>279    272</a:t>
                      </a:r>
                      <a:endParaRPr lang="es-CL" sz="2800" b="1" u="none"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none" kern="150" dirty="0" smtClean="0">
                          <a:latin typeface="Times New Roman"/>
                          <a:ea typeface="Arial Unicode MS"/>
                          <a:cs typeface="Mangal"/>
                        </a:rPr>
                        <a:t>301   279</a:t>
                      </a:r>
                      <a:endParaRPr lang="es-CL" sz="2800" u="none"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sng" kern="150" dirty="0">
                          <a:latin typeface="Times New Roman"/>
                          <a:ea typeface="Arial Unicode MS"/>
                          <a:cs typeface="Mangal"/>
                        </a:rPr>
                        <a:t>-----</a:t>
                      </a:r>
                      <a:endParaRPr lang="es-CL" sz="28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sng" kern="150">
                          <a:latin typeface="Times New Roman"/>
                          <a:ea typeface="Arial Unicode MS"/>
                          <a:cs typeface="Mangal"/>
                        </a:rPr>
                        <a:t>---------</a:t>
                      </a:r>
                      <a:endParaRPr lang="es-CL" sz="2800" kern="150">
                        <a:latin typeface="Times New Roman"/>
                        <a:ea typeface="Arial Unicode MS"/>
                        <a:cs typeface="Mangal"/>
                      </a:endParaRPr>
                    </a:p>
                  </a:txBody>
                  <a:tcPr marL="68580" marR="68580" marT="0" marB="0"/>
                </a:tc>
              </a:tr>
              <a:tr h="796252">
                <a:tc>
                  <a:txBody>
                    <a:bodyPr/>
                    <a:lstStyle/>
                    <a:p>
                      <a:pPr>
                        <a:lnSpc>
                          <a:spcPct val="115000"/>
                        </a:lnSpc>
                        <a:spcAft>
                          <a:spcPts val="0"/>
                        </a:spcAft>
                      </a:pPr>
                      <a:r>
                        <a:rPr lang="es-CL" sz="2800" kern="150" dirty="0">
                          <a:latin typeface="Times New Roman"/>
                          <a:ea typeface="Arial Unicode MS"/>
                          <a:cs typeface="Mangal"/>
                        </a:rPr>
                        <a:t>8</a:t>
                      </a:r>
                      <a:r>
                        <a:rPr lang="es-CL" sz="2800" kern="150" dirty="0" smtClean="0">
                          <a:latin typeface="Times New Roman"/>
                          <a:ea typeface="Arial Unicode MS"/>
                          <a:cs typeface="Mangal"/>
                        </a:rPr>
                        <a:t>°</a:t>
                      </a:r>
                      <a:endParaRPr lang="es-CL" sz="28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none" kern="150" dirty="0">
                          <a:latin typeface="Times New Roman"/>
                          <a:ea typeface="Arial Unicode MS"/>
                          <a:cs typeface="Mangal"/>
                        </a:rPr>
                        <a:t>247</a:t>
                      </a:r>
                      <a:endParaRPr lang="es-CL" sz="2800" u="none"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none" kern="150" dirty="0">
                          <a:latin typeface="Times New Roman"/>
                          <a:ea typeface="Arial Unicode MS"/>
                          <a:cs typeface="Mangal"/>
                        </a:rPr>
                        <a:t>245</a:t>
                      </a:r>
                      <a:endParaRPr lang="es-CL" sz="2800" u="none"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sng" kern="150" dirty="0">
                          <a:latin typeface="Times New Roman"/>
                          <a:ea typeface="Arial Unicode MS"/>
                          <a:cs typeface="Mangal"/>
                        </a:rPr>
                        <a:t>--------</a:t>
                      </a:r>
                      <a:endParaRPr lang="es-CL" sz="28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2800" b="1" u="sng" kern="150" dirty="0">
                          <a:latin typeface="Times New Roman"/>
                          <a:ea typeface="Arial Unicode MS"/>
                          <a:cs typeface="Mangal"/>
                        </a:rPr>
                        <a:t>-----------</a:t>
                      </a:r>
                      <a:endParaRPr lang="es-CL" sz="2800" kern="150" dirty="0">
                        <a:latin typeface="Times New Roman"/>
                        <a:ea typeface="Arial Unicode MS"/>
                        <a:cs typeface="Mangal"/>
                      </a:endParaRPr>
                    </a:p>
                  </a:txBody>
                  <a:tcPr marL="68580" marR="68580" marT="0" marB="0"/>
                </a:tc>
              </a:tr>
              <a:tr h="696274">
                <a:tc>
                  <a:txBody>
                    <a:bodyPr/>
                    <a:lstStyle/>
                    <a:p>
                      <a:pPr>
                        <a:lnSpc>
                          <a:spcPct val="115000"/>
                        </a:lnSpc>
                        <a:spcAft>
                          <a:spcPts val="0"/>
                        </a:spcAft>
                      </a:pPr>
                      <a:r>
                        <a:rPr lang="es-CL" sz="2400" kern="150" dirty="0" smtClean="0">
                          <a:latin typeface="Times New Roman"/>
                          <a:ea typeface="Arial Unicode MS"/>
                          <a:cs typeface="Mangal"/>
                        </a:rPr>
                        <a:t>6°</a:t>
                      </a:r>
                      <a:endParaRPr lang="es-CL" sz="2400"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1200" b="1" kern="150" baseline="0" dirty="0" smtClean="0">
                          <a:latin typeface="Times New Roman"/>
                          <a:ea typeface="Arial Unicode MS"/>
                          <a:cs typeface="Mangal"/>
                        </a:rPr>
                        <a:t>                   </a:t>
                      </a:r>
                      <a:r>
                        <a:rPr lang="es-CL" sz="1200" b="1" kern="150" dirty="0" smtClean="0">
                          <a:latin typeface="Times New Roman"/>
                          <a:ea typeface="Arial Unicode MS"/>
                          <a:cs typeface="Mangal"/>
                        </a:rPr>
                        <a:t>   </a:t>
                      </a:r>
                      <a:r>
                        <a:rPr lang="es-CL" sz="2800" b="1" kern="150" dirty="0" smtClean="0">
                          <a:latin typeface="Times New Roman"/>
                          <a:ea typeface="Arial Unicode MS"/>
                          <a:cs typeface="Mangal"/>
                        </a:rPr>
                        <a:t>292</a:t>
                      </a:r>
                      <a:endParaRPr lang="es-CL" sz="1200" b="1" kern="150" dirty="0">
                        <a:latin typeface="Times New Roman"/>
                        <a:ea typeface="Arial Unicode MS"/>
                        <a:cs typeface="Mangal"/>
                      </a:endParaRPr>
                    </a:p>
                  </a:txBody>
                  <a:tcPr marL="68580" marR="68580" marT="0" marB="0"/>
                </a:tc>
                <a:tc>
                  <a:txBody>
                    <a:bodyPr/>
                    <a:lstStyle/>
                    <a:p>
                      <a:pPr>
                        <a:lnSpc>
                          <a:spcPct val="115000"/>
                        </a:lnSpc>
                        <a:spcAft>
                          <a:spcPts val="0"/>
                        </a:spcAft>
                      </a:pPr>
                      <a:r>
                        <a:rPr lang="es-CL" sz="1200" b="1" kern="150" baseline="0" dirty="0" smtClean="0">
                          <a:latin typeface="Times New Roman"/>
                          <a:ea typeface="Arial Unicode MS"/>
                          <a:cs typeface="Mangal"/>
                        </a:rPr>
                        <a:t>                     </a:t>
                      </a:r>
                      <a:r>
                        <a:rPr lang="es-CL" sz="1200" b="1" kern="150" dirty="0" smtClean="0">
                          <a:latin typeface="Times New Roman"/>
                          <a:ea typeface="Arial Unicode MS"/>
                          <a:cs typeface="Mangal"/>
                        </a:rPr>
                        <a:t>   </a:t>
                      </a:r>
                      <a:r>
                        <a:rPr lang="es-CL" sz="2800" b="1" u="none" kern="150" dirty="0" smtClean="0">
                          <a:latin typeface="Times New Roman"/>
                          <a:ea typeface="Arial Unicode MS"/>
                          <a:cs typeface="Mangal"/>
                        </a:rPr>
                        <a:t>273</a:t>
                      </a:r>
                      <a:endParaRPr lang="es-CL" sz="2800" b="1" u="none" kern="150" dirty="0">
                        <a:latin typeface="Times New Roman"/>
                        <a:ea typeface="Arial Unicode MS"/>
                        <a:cs typeface="Mangal"/>
                      </a:endParaRPr>
                    </a:p>
                  </a:txBody>
                  <a:tcPr marL="68580" marR="68580" marT="0" marB="0"/>
                </a:tc>
                <a:tc>
                  <a:txBody>
                    <a:bodyPr/>
                    <a:lstStyle/>
                    <a:p>
                      <a:pPr>
                        <a:lnSpc>
                          <a:spcPct val="115000"/>
                        </a:lnSpc>
                        <a:spcAft>
                          <a:spcPts val="0"/>
                        </a:spcAft>
                      </a:pPr>
                      <a:endParaRPr lang="es-CL" sz="1200" kern="150">
                        <a:latin typeface="Times New Roman"/>
                        <a:ea typeface="Arial Unicode MS"/>
                        <a:cs typeface="Mangal"/>
                      </a:endParaRPr>
                    </a:p>
                  </a:txBody>
                  <a:tcPr marL="68580" marR="68580" marT="0" marB="0"/>
                </a:tc>
                <a:tc>
                  <a:txBody>
                    <a:bodyPr/>
                    <a:lstStyle/>
                    <a:p>
                      <a:pPr>
                        <a:lnSpc>
                          <a:spcPct val="115000"/>
                        </a:lnSpc>
                        <a:spcAft>
                          <a:spcPts val="0"/>
                        </a:spcAft>
                      </a:pPr>
                      <a:endParaRPr lang="es-CL" sz="1200" kern="150" dirty="0">
                        <a:latin typeface="Times New Roman"/>
                        <a:ea typeface="Arial Unicode MS"/>
                        <a:cs typeface="Mangal"/>
                      </a:endParaRPr>
                    </a:p>
                  </a:txBody>
                  <a:tcPr marL="68580" marR="68580" marT="0" marB="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6347713" cy="1320800"/>
          </a:xfrm>
        </p:spPr>
        <p:txBody>
          <a:bodyPr/>
          <a:lstStyle/>
          <a:p>
            <a:r>
              <a:rPr lang="es-CL" dirty="0" smtClean="0"/>
              <a:t>CURSO ALIMENTACION 1° BÁSICO AÑO 2019</a:t>
            </a:r>
            <a:endParaRPr lang="es-CL"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514203"/>
            <a:ext cx="6348413" cy="317420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ANIVERSARIO DEL COLEGIO</a:t>
            </a:r>
            <a:br>
              <a:rPr lang="es-CL" dirty="0" smtClean="0"/>
            </a:br>
            <a:r>
              <a:rPr lang="es-CL" dirty="0" smtClean="0"/>
              <a:t>2019</a:t>
            </a:r>
            <a:endParaRPr lang="es-CL"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514203"/>
            <a:ext cx="6348413" cy="317420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ANIVERSARIO DEL COLEGIO 2019</a:t>
            </a:r>
            <a:endParaRPr lang="es-CL"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2492896"/>
            <a:ext cx="6348413" cy="3174206"/>
          </a:xfrm>
        </p:spPr>
      </p:pic>
    </p:spTree>
    <p:extLst>
      <p:ext uri="{BB962C8B-B14F-4D97-AF65-F5344CB8AC3E}">
        <p14:creationId xmlns:p14="http://schemas.microsoft.com/office/powerpoint/2010/main" val="103150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DIA DEL ALUMNO 2019</a:t>
            </a:r>
            <a:endParaRPr lang="es-CL"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514203"/>
            <a:ext cx="6348413" cy="3174206"/>
          </a:xfrm>
        </p:spPr>
      </p:pic>
      <p:pic>
        <p:nvPicPr>
          <p:cNvPr id="5"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2492896"/>
            <a:ext cx="6348413" cy="3174206"/>
          </a:xfrm>
          <a:prstGeom prst="rect">
            <a:avLst/>
          </a:prstGeom>
        </p:spPr>
      </p:pic>
      <p:pic>
        <p:nvPicPr>
          <p:cNvPr id="6"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2504485"/>
            <a:ext cx="6348413" cy="3174206"/>
          </a:xfrm>
          <a:prstGeom prst="rect">
            <a:avLst/>
          </a:prstGeom>
        </p:spPr>
      </p:pic>
      <p:pic>
        <p:nvPicPr>
          <p:cNvPr id="7"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2503550"/>
            <a:ext cx="6348413" cy="3174206"/>
          </a:xfrm>
          <a:prstGeom prst="rect">
            <a:avLst/>
          </a:prstGeom>
        </p:spPr>
      </p:pic>
      <p:pic>
        <p:nvPicPr>
          <p:cNvPr id="9"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899" y="2492896"/>
            <a:ext cx="6348413" cy="3174206"/>
          </a:xfrm>
          <a:prstGeom prst="rect">
            <a:avLst/>
          </a:prstGeom>
        </p:spPr>
      </p:pic>
      <p:pic>
        <p:nvPicPr>
          <p:cNvPr id="10"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299" y="2645296"/>
            <a:ext cx="6348413" cy="3174206"/>
          </a:xfrm>
          <a:prstGeom prst="rect">
            <a:avLst/>
          </a:prstGeom>
        </p:spPr>
      </p:pic>
    </p:spTree>
    <p:extLst>
      <p:ext uri="{BB962C8B-B14F-4D97-AF65-F5344CB8AC3E}">
        <p14:creationId xmlns:p14="http://schemas.microsoft.com/office/powerpoint/2010/main" val="197725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DIA DEL ALUMNO 2019.</a:t>
            </a:r>
            <a:endParaRPr lang="es-CL" dirty="0"/>
          </a:p>
        </p:txBody>
      </p:sp>
      <p:pic>
        <p:nvPicPr>
          <p:cNvPr id="10" name="Marcador de contenido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514203"/>
            <a:ext cx="6348413" cy="3174206"/>
          </a:xfrm>
        </p:spPr>
      </p:pic>
    </p:spTree>
    <p:extLst>
      <p:ext uri="{BB962C8B-B14F-4D97-AF65-F5344CB8AC3E}">
        <p14:creationId xmlns:p14="http://schemas.microsoft.com/office/powerpoint/2010/main" val="399310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MENSAJE</a:t>
            </a:r>
            <a:endParaRPr lang="es-CL" dirty="0"/>
          </a:p>
        </p:txBody>
      </p:sp>
      <p:sp>
        <p:nvSpPr>
          <p:cNvPr id="3" name="2 Marcador de contenido"/>
          <p:cNvSpPr>
            <a:spLocks noGrp="1"/>
          </p:cNvSpPr>
          <p:nvPr>
            <p:ph idx="1"/>
          </p:nvPr>
        </p:nvSpPr>
        <p:spPr/>
        <p:txBody>
          <a:bodyPr>
            <a:normAutofit/>
          </a:bodyPr>
          <a:lstStyle/>
          <a:p>
            <a:r>
              <a:rPr lang="es-CL" b="1" dirty="0" smtClean="0"/>
              <a:t>Me despido cordialmente de ustedes esperando que hayan comprendido que nuestro Establecimiento,  directivos, profesores, asistentes de la educación, alumnos, apoderados, equipo de gestión estamos trabajando haciendo que los recursos que el estado nos brindan sean utilizados en forma eficiente y priorizando las toda la comunidad educativas,</a:t>
            </a:r>
            <a:endParaRPr lang="es-CL" dirty="0" smtClean="0"/>
          </a:p>
          <a:p>
            <a:pPr marL="64008" indent="0">
              <a:buNone/>
            </a:pPr>
            <a:r>
              <a:rPr lang="es-CL" b="1" dirty="0" smtClean="0"/>
              <a:t> </a:t>
            </a:r>
            <a:endParaRPr lang="es-CL" dirty="0" smtClean="0"/>
          </a:p>
          <a:p>
            <a:r>
              <a:rPr lang="es-CL" b="1" dirty="0" smtClean="0"/>
              <a:t>Muchas gracias. ¡Qué dios los bendiga a ustedes a su familia y a nuestro colegio ¡</a:t>
            </a:r>
            <a:endParaRPr lang="es-CL" dirty="0" smtClean="0"/>
          </a:p>
          <a:p>
            <a:endParaRPr lang="es-C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p:txBody>
          <a:bodyPr>
            <a:normAutofit/>
          </a:bodyPr>
          <a:lstStyle/>
          <a:p>
            <a:r>
              <a:rPr lang="es-CL" b="1" dirty="0" smtClean="0"/>
              <a:t> Cuenta Publica año 2019</a:t>
            </a:r>
            <a:endParaRPr lang="es-CL" dirty="0" smtClean="0"/>
          </a:p>
          <a:p>
            <a:r>
              <a:rPr lang="es-CL" b="1" dirty="0" smtClean="0"/>
              <a:t>                         Buenos  tardes  Srta., Presidenta del centro general de padres y apoderados Sra. María Jara Montesinos, apoderados, Corporación Educativa San Mauricio Señores y Señoras, Nuestro colegio se ha preocupado por ser una comunidad ordenada, ornamentada, inclusiva, acogedora, con un ambiente de respeto,  tolerancia y sana convivencia, aceptando la diversidad con valores cristianos los cuales los estamos trabajando todos los días con nuestros alumnos.</a:t>
            </a:r>
            <a:endParaRPr lang="es-CL" dirty="0"/>
          </a:p>
        </p:txBody>
      </p:sp>
      <p:pic>
        <p:nvPicPr>
          <p:cNvPr id="4" name="3 Imagen" descr="Descripción: https://fbcdn-sphotos-c-a.akamaihd.net/hphotos-ak-prn1/1013414_303332566469793_1830549779_n.jpg"/>
          <p:cNvPicPr/>
          <p:nvPr/>
        </p:nvPicPr>
        <p:blipFill>
          <a:blip r:embed="rId2" cstate="print"/>
          <a:srcRect/>
          <a:stretch>
            <a:fillRect/>
          </a:stretch>
        </p:blipFill>
        <p:spPr>
          <a:xfrm>
            <a:off x="2843808" y="631216"/>
            <a:ext cx="1224136" cy="1134740"/>
          </a:xfrm>
          <a:prstGeom prst="rect">
            <a:avLst/>
          </a:prstGeom>
          <a:noFill/>
          <a:ln>
            <a:noFill/>
            <a:prstDash/>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PROYECTOS DEL COLEGIO</a:t>
            </a:r>
            <a:endParaRPr lang="es-CL" dirty="0"/>
          </a:p>
        </p:txBody>
      </p:sp>
      <p:sp>
        <p:nvSpPr>
          <p:cNvPr id="3" name="2 Marcador de contenido"/>
          <p:cNvSpPr>
            <a:spLocks noGrp="1"/>
          </p:cNvSpPr>
          <p:nvPr>
            <p:ph idx="1"/>
          </p:nvPr>
        </p:nvSpPr>
        <p:spPr/>
        <p:txBody>
          <a:bodyPr>
            <a:normAutofit fontScale="92500" lnSpcReduction="10000"/>
          </a:bodyPr>
          <a:lstStyle/>
          <a:p>
            <a:r>
              <a:rPr lang="es-CL" b="1" dirty="0" smtClean="0"/>
              <a:t>Nuestro PEI anhela entregar una formación  académica de altas expectativas que favorezcan el desarrollo personal y profesional de nuestros alumnos.</a:t>
            </a:r>
            <a:endParaRPr lang="es-CL" dirty="0" smtClean="0"/>
          </a:p>
          <a:p>
            <a:r>
              <a:rPr lang="es-CL" b="1" dirty="0" smtClean="0"/>
              <a:t>Creemos que nuestros alumnos son capaces de aprender y desarrollar capacidades cognitivas, sociales, físicas, afectivas y espirituales, considerando sus capacidades y necesidades, privilegiando un ambiente participativo, democrático en su diversidad. Haciéndolos responsables de su proyecto de vida, identificadas con su establecimiento, protagonistas de sus propios aprendizajes, apoyar e integrar a los apoderados a las reuniones, charlas, apoyen a sus hijos en sus deberes escolares.</a:t>
            </a:r>
            <a:endParaRPr lang="es-CL" dirty="0" smtClean="0"/>
          </a:p>
          <a:p>
            <a:r>
              <a:rPr lang="es-CL" b="1" dirty="0" smtClean="0"/>
              <a:t> Proyecto SEP. PIE, JECD, PEI, Convivencia Escolar, Plan Seguridad Escolar, pise</a:t>
            </a:r>
            <a:endParaRPr lang="es-CL" dirty="0" smtClean="0"/>
          </a:p>
          <a:p>
            <a:endParaRPr lang="es-C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 GESTION LIDERAZGO.PROYECTO SEP 2018</a:t>
            </a:r>
            <a:r>
              <a:rPr lang="es-CL" dirty="0" smtClean="0"/>
              <a:t/>
            </a:r>
            <a:br>
              <a:rPr lang="es-CL" dirty="0" smtClean="0"/>
            </a:br>
            <a:r>
              <a:rPr lang="es-CL" b="1" dirty="0" smtClean="0"/>
              <a:t>          GESTION LIDERAZGO.</a:t>
            </a:r>
            <a:endParaRPr lang="es-CL" dirty="0"/>
          </a:p>
        </p:txBody>
      </p:sp>
      <p:sp>
        <p:nvSpPr>
          <p:cNvPr id="3" name="2 Marcador de contenido"/>
          <p:cNvSpPr>
            <a:spLocks noGrp="1"/>
          </p:cNvSpPr>
          <p:nvPr>
            <p:ph idx="1"/>
          </p:nvPr>
        </p:nvSpPr>
        <p:spPr/>
        <p:txBody>
          <a:bodyPr>
            <a:normAutofit fontScale="92500" lnSpcReduction="20000"/>
          </a:bodyPr>
          <a:lstStyle/>
          <a:p>
            <a:r>
              <a:rPr lang="es-CL" dirty="0" smtClean="0"/>
              <a:t> acompañamiento en el  aula de Pre- kínder hasta </a:t>
            </a:r>
          </a:p>
          <a:p>
            <a:r>
              <a:rPr lang="es-CL" dirty="0" smtClean="0"/>
              <a:t>                         8° Básico</a:t>
            </a:r>
          </a:p>
          <a:p>
            <a:r>
              <a:rPr lang="es-CL" dirty="0" smtClean="0"/>
              <a:t>                         Revisión planificaciones.</a:t>
            </a:r>
          </a:p>
          <a:p>
            <a:r>
              <a:rPr lang="es-CL" dirty="0" smtClean="0"/>
              <a:t>                         Plan anual.</a:t>
            </a:r>
          </a:p>
          <a:p>
            <a:r>
              <a:rPr lang="es-CL" dirty="0" smtClean="0"/>
              <a:t>                         Plan seguridad Escolar.</a:t>
            </a:r>
          </a:p>
          <a:p>
            <a:r>
              <a:rPr lang="es-CL" dirty="0" smtClean="0"/>
              <a:t>                         Plan Convivencia Escolar</a:t>
            </a:r>
          </a:p>
          <a:p>
            <a:r>
              <a:rPr lang="es-CL" dirty="0" smtClean="0"/>
              <a:t>                         Plan Institucional.</a:t>
            </a:r>
          </a:p>
          <a:p>
            <a:r>
              <a:rPr lang="es-CL" dirty="0" smtClean="0"/>
              <a:t>                         Plan Jornada Escolar Completa</a:t>
            </a:r>
          </a:p>
          <a:p>
            <a:r>
              <a:rPr lang="es-CL" dirty="0"/>
              <a:t> </a:t>
            </a:r>
            <a:r>
              <a:rPr lang="es-CL" dirty="0" smtClean="0"/>
              <a:t>                        Plan Inclusión.</a:t>
            </a:r>
          </a:p>
          <a:p>
            <a:r>
              <a:rPr lang="es-CL" dirty="0" smtClean="0"/>
              <a:t>                         Evaluaciones SEP 2019  Diagnóstico Marzo,</a:t>
            </a:r>
          </a:p>
          <a:p>
            <a:r>
              <a:rPr lang="es-CL" dirty="0"/>
              <a:t> </a:t>
            </a:r>
            <a:r>
              <a:rPr lang="es-CL" dirty="0" smtClean="0"/>
              <a:t>                        Junio, Noviembre 2019. </a:t>
            </a:r>
          </a:p>
          <a:p>
            <a:endParaRPr lang="es-C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 GESTION PEDAGOGICA</a:t>
            </a:r>
            <a:endParaRPr lang="es-CL" dirty="0"/>
          </a:p>
        </p:txBody>
      </p:sp>
      <p:sp>
        <p:nvSpPr>
          <p:cNvPr id="3" name="2 Marcador de contenido"/>
          <p:cNvSpPr>
            <a:spLocks noGrp="1"/>
          </p:cNvSpPr>
          <p:nvPr>
            <p:ph idx="1"/>
          </p:nvPr>
        </p:nvSpPr>
        <p:spPr/>
        <p:txBody>
          <a:bodyPr>
            <a:normAutofit/>
          </a:bodyPr>
          <a:lstStyle/>
          <a:p>
            <a:r>
              <a:rPr lang="es-CL" dirty="0" smtClean="0"/>
              <a:t> Talleres de profesores.</a:t>
            </a:r>
          </a:p>
          <a:p>
            <a:r>
              <a:rPr lang="es-CL" dirty="0" smtClean="0"/>
              <a:t>                        Reuniones semanales.</a:t>
            </a:r>
          </a:p>
          <a:p>
            <a:r>
              <a:rPr lang="es-CL" dirty="0" smtClean="0"/>
              <a:t>                        Planificaciones alumnos clase- a clase</a:t>
            </a:r>
          </a:p>
          <a:p>
            <a:r>
              <a:rPr lang="es-CL" dirty="0" smtClean="0"/>
              <a:t>                        Mejorar aprendizajes de los alumnos en las asignaturas de Lenguaje, Matemáticas Ciencia                       </a:t>
            </a:r>
          </a:p>
          <a:p>
            <a:r>
              <a:rPr lang="es-CL" dirty="0" smtClean="0"/>
              <a:t>                        Tecnología, Artística, Valores, actitudes auto-estima de los alumnos</a:t>
            </a:r>
          </a:p>
          <a:p>
            <a:r>
              <a:rPr lang="es-CL" dirty="0" smtClean="0"/>
              <a:t>                        Charlas con Docentes alumnos Programa vida sana. Pruebas de Diagnostico, Junio, Noviembre 2019.</a:t>
            </a:r>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GESTION CURRICULAR</a:t>
            </a:r>
            <a:endParaRPr lang="es-CL" dirty="0"/>
          </a:p>
        </p:txBody>
      </p:sp>
      <p:sp>
        <p:nvSpPr>
          <p:cNvPr id="3" name="2 Marcador de contenido"/>
          <p:cNvSpPr>
            <a:spLocks noGrp="1"/>
          </p:cNvSpPr>
          <p:nvPr>
            <p:ph idx="1"/>
          </p:nvPr>
        </p:nvSpPr>
        <p:spPr/>
        <p:txBody>
          <a:bodyPr>
            <a:normAutofit fontScale="85000" lnSpcReduction="10000"/>
          </a:bodyPr>
          <a:lstStyle/>
          <a:p>
            <a:r>
              <a:rPr lang="es-CL" dirty="0" smtClean="0"/>
              <a:t> Charlas con Docentes alumnos Programa vida sana.</a:t>
            </a:r>
          </a:p>
          <a:p>
            <a:r>
              <a:rPr lang="es-CL" dirty="0" smtClean="0"/>
              <a:t>Pruebas de Diagnostico, Junio, </a:t>
            </a:r>
          </a:p>
          <a:p>
            <a:r>
              <a:rPr lang="es-CL" dirty="0" smtClean="0"/>
              <a:t>                        Noviembre</a:t>
            </a:r>
          </a:p>
          <a:p>
            <a:r>
              <a:rPr lang="es-CL" dirty="0" smtClean="0"/>
              <a:t>                        Para mejorar los aprendizajes de los alumnos.</a:t>
            </a:r>
          </a:p>
          <a:p>
            <a:r>
              <a:rPr lang="es-CL" dirty="0" smtClean="0"/>
              <a:t>                        Actividades Extra programáticas.</a:t>
            </a:r>
          </a:p>
          <a:p>
            <a:r>
              <a:rPr lang="es-CL" dirty="0" smtClean="0"/>
              <a:t>                        Talleres de Danzas, lenguaje, razonamiento lógico, ciencias, Deportes, Ajedrez, campeonato de cueca comunal</a:t>
            </a:r>
          </a:p>
          <a:p>
            <a:r>
              <a:rPr lang="es-CL" dirty="0" smtClean="0"/>
              <a:t>Muestra gastronómica En las actividades de fiestas patrias donde se destacaron, alumnos, docente, apoderados.                               </a:t>
            </a:r>
          </a:p>
          <a:p>
            <a:r>
              <a:rPr lang="es-CL" dirty="0" smtClean="0"/>
              <a:t>                        Compra de dataswhou, cables de las pizarras, PC.</a:t>
            </a:r>
          </a:p>
          <a:p>
            <a:r>
              <a:rPr lang="es-CL" dirty="0" smtClean="0"/>
              <a:t> </a:t>
            </a:r>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GESTION CONVIVENCIA ESCOLAR</a:t>
            </a:r>
            <a:endParaRPr lang="es-CL" dirty="0"/>
          </a:p>
        </p:txBody>
      </p:sp>
      <p:sp>
        <p:nvSpPr>
          <p:cNvPr id="3" name="2 Marcador de contenido"/>
          <p:cNvSpPr>
            <a:spLocks noGrp="1"/>
          </p:cNvSpPr>
          <p:nvPr>
            <p:ph idx="1"/>
          </p:nvPr>
        </p:nvSpPr>
        <p:spPr/>
        <p:txBody>
          <a:bodyPr>
            <a:normAutofit fontScale="77500" lnSpcReduction="20000"/>
          </a:bodyPr>
          <a:lstStyle/>
          <a:p>
            <a:r>
              <a:rPr lang="es-CL" dirty="0" smtClean="0"/>
              <a:t> Atención psicóloga charlas con la PDI, carabineros, hospital, bomberos, salida a terreno.</a:t>
            </a:r>
          </a:p>
          <a:p>
            <a:r>
              <a:rPr lang="es-CL" dirty="0" smtClean="0"/>
              <a:t>                        Día de la Madre, padre, carabinero, árbol, niño, tierra, medio-ambiente, fiestas patrias, </a:t>
            </a:r>
          </a:p>
          <a:p>
            <a:r>
              <a:rPr lang="es-CL" dirty="0" smtClean="0"/>
              <a:t>                        Navidad. </a:t>
            </a:r>
          </a:p>
          <a:p>
            <a:r>
              <a:rPr lang="es-CL" dirty="0" smtClean="0"/>
              <a:t>                        Campeonatos, comunales, inter comunales, regionales. Deportes, ajedrez, atletismo, tenis de mesa</a:t>
            </a:r>
          </a:p>
          <a:p>
            <a:r>
              <a:rPr lang="es-CL" dirty="0" smtClean="0"/>
              <a:t>                       Mejorar auto-estima, disciplina, aceptar a sus compañeros, protocolos de bulín, violencia e</a:t>
            </a:r>
          </a:p>
          <a:p>
            <a:r>
              <a:rPr lang="es-CL" dirty="0" smtClean="0"/>
              <a:t>                       Pares  accidentes, seguridad escolar, convivencia en el furgón, sala de clases, recreos, </a:t>
            </a:r>
          </a:p>
          <a:p>
            <a:r>
              <a:rPr lang="es-CL" dirty="0" smtClean="0"/>
              <a:t>                       Almuerzo, etc. </a:t>
            </a:r>
          </a:p>
          <a:p>
            <a:r>
              <a:rPr lang="es-CL" dirty="0" smtClean="0"/>
              <a:t> Muestra Folclórica</a:t>
            </a:r>
          </a:p>
          <a:p>
            <a:r>
              <a:rPr lang="es-CL" dirty="0" smtClean="0"/>
              <a:t>Licenciatura octavo y kínder.</a:t>
            </a:r>
          </a:p>
          <a:p>
            <a:r>
              <a:rPr lang="es-CL" dirty="0" smtClean="0"/>
              <a:t>Fiesta de navidad</a:t>
            </a:r>
            <a:endParaRPr lang="es-C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GESTION CONVIVENCIA ESCOLAR</a:t>
            </a:r>
            <a:endParaRPr lang="es-CL" dirty="0"/>
          </a:p>
        </p:txBody>
      </p:sp>
      <p:sp>
        <p:nvSpPr>
          <p:cNvPr id="3" name="2 Marcador de contenido"/>
          <p:cNvSpPr>
            <a:spLocks noGrp="1"/>
          </p:cNvSpPr>
          <p:nvPr>
            <p:ph idx="1"/>
          </p:nvPr>
        </p:nvSpPr>
        <p:spPr/>
        <p:txBody>
          <a:bodyPr>
            <a:noAutofit/>
          </a:bodyPr>
          <a:lstStyle/>
          <a:p>
            <a:r>
              <a:rPr lang="es-CL" sz="2000" b="1" dirty="0" smtClean="0"/>
              <a:t>Giras de estudio</a:t>
            </a:r>
          </a:p>
          <a:p>
            <a:r>
              <a:rPr lang="es-CL" sz="2000" b="1" dirty="0" smtClean="0"/>
              <a:t>GIRA DE ESTUDIO AL PARQUE LAGUNA LAJA.</a:t>
            </a:r>
            <a:endParaRPr lang="es-CL" sz="2000" dirty="0" smtClean="0"/>
          </a:p>
          <a:p>
            <a:r>
              <a:rPr lang="es-CL" sz="2000" b="1" dirty="0" smtClean="0"/>
              <a:t>Celebración día del niño CAMPO DEPORTIVO LAJA.    </a:t>
            </a:r>
          </a:p>
          <a:p>
            <a:r>
              <a:rPr lang="es-CL" sz="2000" b="1" dirty="0" smtClean="0"/>
              <a:t>Encuentro Recreativo, Paseo a Cantera con todos los alumnos(as) y apoderados mes de Diciembre                  </a:t>
            </a:r>
            <a:endParaRPr lang="es-CL" sz="2000" dirty="0" smtClean="0"/>
          </a:p>
          <a:p>
            <a:pPr marL="0" indent="0">
              <a:buNone/>
            </a:pPr>
            <a:r>
              <a:rPr lang="es-CL" sz="2000" dirty="0" smtClean="0"/>
              <a:t>      </a:t>
            </a:r>
          </a:p>
          <a:p>
            <a:endParaRPr lang="es-CL" sz="1600" dirty="0" smtClean="0"/>
          </a:p>
          <a:p>
            <a:endParaRPr lang="es-CL" sz="1600" dirty="0" smtClean="0"/>
          </a:p>
          <a:p>
            <a:endParaRPr lang="es-CL" sz="1600" dirty="0" smtClean="0"/>
          </a:p>
          <a:p>
            <a:pPr marL="0" indent="0">
              <a:buNone/>
            </a:pPr>
            <a:endParaRPr lang="es-CL" sz="1600" dirty="0" smtClean="0"/>
          </a:p>
          <a:p>
            <a:endParaRPr lang="es-CL"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RECURSOS ECONÓMICOS</a:t>
            </a:r>
            <a:endParaRPr lang="es-CL" dirty="0"/>
          </a:p>
        </p:txBody>
      </p:sp>
      <p:sp>
        <p:nvSpPr>
          <p:cNvPr id="3" name="2 Marcador de contenido"/>
          <p:cNvSpPr>
            <a:spLocks noGrp="1"/>
          </p:cNvSpPr>
          <p:nvPr>
            <p:ph idx="1"/>
          </p:nvPr>
        </p:nvSpPr>
        <p:spPr/>
        <p:txBody>
          <a:bodyPr>
            <a:normAutofit lnSpcReduction="10000"/>
          </a:bodyPr>
          <a:lstStyle/>
          <a:p>
            <a:pPr marL="0" indent="0">
              <a:buNone/>
            </a:pPr>
            <a:r>
              <a:rPr lang="es-CL" b="1" dirty="0" smtClean="0"/>
              <a:t>                      </a:t>
            </a:r>
            <a:r>
              <a:rPr lang="es-CL" dirty="0" smtClean="0"/>
              <a:t>     </a:t>
            </a:r>
          </a:p>
          <a:p>
            <a:r>
              <a:rPr lang="es-CL" b="1" dirty="0" smtClean="0"/>
              <a:t>                             Recursos económicos.</a:t>
            </a:r>
            <a:endParaRPr lang="es-CL" dirty="0" smtClean="0"/>
          </a:p>
          <a:p>
            <a:r>
              <a:rPr lang="es-CL" dirty="0" smtClean="0"/>
              <a:t>                      Dar buen uso de los recursos del proyecto, tener al día facturas compras los recursos cuando          </a:t>
            </a:r>
          </a:p>
          <a:p>
            <a:r>
              <a:rPr lang="es-CL" dirty="0" smtClean="0"/>
              <a:t>                       Lo necesiten la comunidad educativa. </a:t>
            </a:r>
          </a:p>
          <a:p>
            <a:r>
              <a:rPr lang="es-CL" dirty="0" smtClean="0"/>
              <a:t>                       Se gasto en el año en el Proyecto SEP </a:t>
            </a:r>
            <a:endParaRPr lang="es-CL" dirty="0"/>
          </a:p>
          <a:p>
            <a:r>
              <a:rPr lang="es-CL" dirty="0" smtClean="0"/>
              <a:t>                       $ 65.879.719 SEP.</a:t>
            </a:r>
          </a:p>
          <a:p>
            <a:r>
              <a:rPr lang="es-CL" dirty="0"/>
              <a:t> </a:t>
            </a:r>
            <a:r>
              <a:rPr lang="es-CL" dirty="0" smtClean="0"/>
              <a:t>                      $104.073.708 PIE.</a:t>
            </a:r>
          </a:p>
          <a:p>
            <a:r>
              <a:rPr lang="es-CL" dirty="0"/>
              <a:t> </a:t>
            </a:r>
            <a:r>
              <a:rPr lang="es-CL" dirty="0" smtClean="0"/>
              <a:t>                      $157.368.703 Subvención General.</a:t>
            </a:r>
          </a:p>
          <a:p>
            <a:pPr marL="0" indent="0">
              <a:buNone/>
            </a:pPr>
            <a:r>
              <a:rPr lang="es-CL" dirty="0" smtClean="0"/>
              <a:t>                          </a:t>
            </a:r>
          </a:p>
          <a:p>
            <a:endParaRPr lang="es-CL" dirty="0"/>
          </a:p>
        </p:txBody>
      </p:sp>
    </p:spTree>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160</TotalTime>
  <Words>734</Words>
  <Application>Microsoft Office PowerPoint</Application>
  <PresentationFormat>Presentación en pantalla (4:3)</PresentationFormat>
  <Paragraphs>101</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 Unicode MS</vt:lpstr>
      <vt:lpstr>Arial</vt:lpstr>
      <vt:lpstr>Calibri</vt:lpstr>
      <vt:lpstr>Mangal</vt:lpstr>
      <vt:lpstr>Times New Roman</vt:lpstr>
      <vt:lpstr>Trebuchet MS</vt:lpstr>
      <vt:lpstr>Wingdings 3</vt:lpstr>
      <vt:lpstr>Faceta</vt:lpstr>
      <vt:lpstr>Cuenta publica año 2020</vt:lpstr>
      <vt:lpstr>Presentación de PowerPoint</vt:lpstr>
      <vt:lpstr>PROYECTOS DEL COLEGIO</vt:lpstr>
      <vt:lpstr> GESTION LIDERAZGO.PROYECTO SEP 2018           GESTION LIDERAZGO.</vt:lpstr>
      <vt:lpstr> GESTION PEDAGOGICA</vt:lpstr>
      <vt:lpstr>GESTION CURRICULAR</vt:lpstr>
      <vt:lpstr>GESTION CONVIVENCIA ESCOLAR</vt:lpstr>
      <vt:lpstr>GESTION CONVIVENCIA ESCOLAR</vt:lpstr>
      <vt:lpstr>RECURSOS ECONÓMICOS</vt:lpstr>
      <vt:lpstr> RESULTADOS SIMCE 2018, 2019, SAN MAURICIO </vt:lpstr>
      <vt:lpstr>CURSO ALIMENTACION 1° BÁSICO AÑO 2019</vt:lpstr>
      <vt:lpstr>ANIVERSARIO DEL COLEGIO 2019</vt:lpstr>
      <vt:lpstr>ANIVERSARIO DEL COLEGIO 2019</vt:lpstr>
      <vt:lpstr>DIA DEL ALUMNO 2019</vt:lpstr>
      <vt:lpstr>DIA DEL ALUMNO 2019.</vt:lpstr>
      <vt:lpstr>MENSAJE</vt:lpstr>
    </vt:vector>
  </TitlesOfParts>
  <Company>msi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Cuenta publica año 2016</dc:title>
  <dc:creator>Windows User</dc:creator>
  <cp:lastModifiedBy>colegio san mauricio</cp:lastModifiedBy>
  <cp:revision>22</cp:revision>
  <cp:lastPrinted>2020-04-18T17:04:35Z</cp:lastPrinted>
  <dcterms:created xsi:type="dcterms:W3CDTF">2017-05-18T14:07:08Z</dcterms:created>
  <dcterms:modified xsi:type="dcterms:W3CDTF">2020-04-18T18:01:31Z</dcterms:modified>
</cp:coreProperties>
</file>